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73" r:id="rId2"/>
    <p:sldId id="276" r:id="rId3"/>
    <p:sldId id="294" r:id="rId4"/>
    <p:sldId id="291" r:id="rId5"/>
    <p:sldId id="300" r:id="rId6"/>
    <p:sldId id="298" r:id="rId7"/>
    <p:sldId id="277" r:id="rId8"/>
    <p:sldId id="296" r:id="rId9"/>
    <p:sldId id="299" r:id="rId10"/>
    <p:sldId id="262" r:id="rId11"/>
    <p:sldId id="290" r:id="rId12"/>
    <p:sldId id="30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1" autoAdjust="0"/>
    <p:restoredTop sz="94280" autoAdjust="0"/>
  </p:normalViewPr>
  <p:slideViewPr>
    <p:cSldViewPr snapToGrid="0">
      <p:cViewPr>
        <p:scale>
          <a:sx n="150" d="100"/>
          <a:sy n="150" d="100"/>
        </p:scale>
        <p:origin x="-1464"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6C357-746A-49C6-93C8-0706FC4F153C}" type="datetimeFigureOut">
              <a:rPr lang="sv-SE" smtClean="0"/>
              <a:t>2023-04-21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55BF6-75E9-4FCB-B625-CEED48952883}" type="slidenum">
              <a:rPr lang="sv-SE" smtClean="0"/>
              <a:t>‹#›</a:t>
            </a:fld>
            <a:endParaRPr lang="sv-SE"/>
          </a:p>
        </p:txBody>
      </p:sp>
    </p:spTree>
    <p:extLst>
      <p:ext uri="{BB962C8B-B14F-4D97-AF65-F5344CB8AC3E}">
        <p14:creationId xmlns:p14="http://schemas.microsoft.com/office/powerpoint/2010/main" val="203032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Presentation</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Vem är jag, GBG, hur länge har jag hållit på, började skriva med min bror.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Släppte en EP 2013 som heter SCHHH, sitter nu och ska skriva en ny</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10"/>
          </p:nvPr>
        </p:nvSpPr>
        <p:spPr/>
        <p:txBody>
          <a:bodyPr/>
          <a:lstStyle/>
          <a:p>
            <a:fld id="{7D455BF6-75E9-4FCB-B625-CEED48952883}" type="slidenum">
              <a:rPr lang="sv-SE" smtClean="0"/>
              <a:t>1</a:t>
            </a:fld>
            <a:endParaRPr lang="sv-SE"/>
          </a:p>
        </p:txBody>
      </p:sp>
    </p:spTree>
    <p:extLst>
      <p:ext uri="{BB962C8B-B14F-4D97-AF65-F5344CB8AC3E}">
        <p14:creationId xmlns:p14="http://schemas.microsoft.com/office/powerpoint/2010/main" val="379074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Jag är inte en skolad musiker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Däremot har jag dansat i många år, jobbat som dansare och har lärt mig att skriva mycket </a:t>
            </a:r>
            <a:r>
              <a:rPr lang="sv-SE" sz="1200" kern="1200" dirty="0" err="1">
                <a:solidFill>
                  <a:schemeClr val="tx1"/>
                </a:solidFill>
                <a:effectLst/>
                <a:latin typeface="+mn-lt"/>
                <a:ea typeface="+mn-ea"/>
                <a:cs typeface="+mn-cs"/>
              </a:rPr>
              <a:t>pga</a:t>
            </a:r>
            <a:r>
              <a:rPr lang="sv-SE" sz="1200" kern="1200" dirty="0">
                <a:solidFill>
                  <a:schemeClr val="tx1"/>
                </a:solidFill>
                <a:effectLst/>
                <a:latin typeface="+mn-lt"/>
                <a:ea typeface="+mn-ea"/>
                <a:cs typeface="+mn-cs"/>
              </a:rPr>
              <a:t> det. För i rap är ju </a:t>
            </a:r>
            <a:r>
              <a:rPr lang="sv-SE" sz="1200" kern="1200" dirty="0" err="1">
                <a:solidFill>
                  <a:schemeClr val="tx1"/>
                </a:solidFill>
                <a:effectLst/>
                <a:latin typeface="+mn-lt"/>
                <a:ea typeface="+mn-ea"/>
                <a:cs typeface="+mn-cs"/>
              </a:rPr>
              <a:t>flow</a:t>
            </a:r>
            <a:r>
              <a:rPr lang="sv-SE" sz="1200" kern="1200" dirty="0">
                <a:solidFill>
                  <a:schemeClr val="tx1"/>
                </a:solidFill>
                <a:effectLst/>
                <a:latin typeface="+mn-lt"/>
                <a:ea typeface="+mn-ea"/>
                <a:cs typeface="+mn-cs"/>
              </a:rPr>
              <a:t>, frasering och takt väldigt viktigt.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Skrev förra året en låt som heter ”Vi”, som vann årets musikvideo och årets låt på </a:t>
            </a:r>
            <a:r>
              <a:rPr lang="sv-SE" sz="1200" kern="1200" dirty="0" err="1">
                <a:solidFill>
                  <a:schemeClr val="tx1"/>
                </a:solidFill>
                <a:effectLst/>
                <a:latin typeface="+mn-lt"/>
                <a:ea typeface="+mn-ea"/>
                <a:cs typeface="+mn-cs"/>
              </a:rPr>
              <a:t>Local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heroes</a:t>
            </a:r>
            <a:r>
              <a:rPr lang="sv-SE" sz="1200" kern="1200" dirty="0">
                <a:solidFill>
                  <a:schemeClr val="tx1"/>
                </a:solidFill>
                <a:effectLst/>
                <a:latin typeface="+mn-lt"/>
                <a:ea typeface="+mn-ea"/>
                <a:cs typeface="+mn-cs"/>
              </a:rPr>
              <a:t>-galan, delvis därför jag är här idag. För vi ska prata textförfattande. </a:t>
            </a:r>
            <a:r>
              <a:rPr lang="sv-SE" sz="1200" b="1" kern="1200" dirty="0">
                <a:solidFill>
                  <a:schemeClr val="tx1"/>
                </a:solidFill>
                <a:effectLst/>
                <a:latin typeface="+mn-lt"/>
                <a:ea typeface="+mn-ea"/>
                <a:cs typeface="+mn-cs"/>
              </a:rPr>
              <a:t>Hur många här lyssnar på rap/hiphop? Vad för nåt?</a:t>
            </a:r>
            <a:r>
              <a:rPr lang="sv-SE" sz="1200" kern="1200" dirty="0">
                <a:solidFill>
                  <a:schemeClr val="tx1"/>
                </a:solidFill>
                <a:effectLst/>
                <a:latin typeface="+mn-lt"/>
                <a:ea typeface="+mn-ea"/>
                <a:cs typeface="+mn-cs"/>
              </a:rPr>
              <a:t> Jag brukade lyssna mycket på amerikansk hiphop, men idag lyssnar jag nästan uteslutande på svensk och engelsk rap. Bättre ord rap.</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Hur viktig är texten för er när ni lyssnar på musik?</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7D455BF6-75E9-4FCB-B625-CEED48952883}" type="slidenum">
              <a:rPr lang="sv-SE" smtClean="0"/>
              <a:t>2</a:t>
            </a:fld>
            <a:endParaRPr lang="sv-SE"/>
          </a:p>
        </p:txBody>
      </p:sp>
    </p:spTree>
    <p:extLst>
      <p:ext uri="{BB962C8B-B14F-4D97-AF65-F5344CB8AC3E}">
        <p14:creationId xmlns:p14="http://schemas.microsoft.com/office/powerpoint/2010/main" val="207073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Att börja:</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Hur många här skriver egna texter? Hur brukar ni börja?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Får ett beat att skriva till, känner känslan för beatet, vad passar till det här?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Eller så har jag redan börjat skriva och letar beats hos mina producentvänner som skulle passa.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Ibland är det inte början som är svår utan fortsättningen, man kan få värsta grymma idén, och skriva en hel vers, och sen ska man skriva mer och det tar stopp. Nackdelen med rap är att det är så mycket text.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Hur skriver man en text:</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Bars/rad</a:t>
            </a:r>
            <a:r>
              <a:rPr lang="sv-SE" sz="1200" kern="1200" dirty="0">
                <a:solidFill>
                  <a:schemeClr val="tx1"/>
                </a:solidFill>
                <a:effectLst/>
                <a:latin typeface="+mn-lt"/>
                <a:ea typeface="+mn-ea"/>
                <a:cs typeface="+mn-cs"/>
              </a:rPr>
              <a:t>: en bar är fyra takter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Frågar och svarar, du skriver en rad, och svarar med en rad och ett rim på slutet.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Rim</a:t>
            </a:r>
            <a:r>
              <a:rPr lang="sv-SE" sz="1200" kern="1200" dirty="0">
                <a:solidFill>
                  <a:schemeClr val="tx1"/>
                </a:solidFill>
                <a:effectLst/>
                <a:latin typeface="+mn-lt"/>
                <a:ea typeface="+mn-ea"/>
                <a:cs typeface="+mn-cs"/>
              </a:rPr>
              <a:t>/</a:t>
            </a:r>
            <a:r>
              <a:rPr lang="sv-SE" sz="1200" b="1" kern="1200" dirty="0" err="1">
                <a:solidFill>
                  <a:schemeClr val="tx1"/>
                </a:solidFill>
                <a:effectLst/>
                <a:latin typeface="+mn-lt"/>
                <a:ea typeface="+mn-ea"/>
                <a:cs typeface="+mn-cs"/>
              </a:rPr>
              <a:t>Dubbelrim</a:t>
            </a:r>
            <a:r>
              <a:rPr lang="sv-SE" sz="1200" b="1" kern="1200" dirty="0">
                <a:solidFill>
                  <a:schemeClr val="tx1"/>
                </a:solidFill>
                <a:effectLst/>
                <a:latin typeface="+mn-lt"/>
                <a:ea typeface="+mn-ea"/>
                <a:cs typeface="+mn-cs"/>
              </a:rPr>
              <a:t>/Flerstaviga rim/Enstaviga rim/Vokalrim</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Vissa rappare lägger väldigt mycket tid på texten rent tekniskt. Rimmen ska vara avancerade och gärna flerstaviga. Man rimmar på flera stavelser i ordet. </a:t>
            </a:r>
            <a:r>
              <a:rPr lang="sv-SE" sz="1200" kern="1200" dirty="0" err="1">
                <a:solidFill>
                  <a:schemeClr val="tx1"/>
                </a:solidFill>
                <a:effectLst/>
                <a:latin typeface="+mn-lt"/>
                <a:ea typeface="+mn-ea"/>
                <a:cs typeface="+mn-cs"/>
              </a:rPr>
              <a:t>Seron</a:t>
            </a:r>
            <a:r>
              <a:rPr lang="sv-SE" sz="1200" kern="1200" dirty="0">
                <a:solidFill>
                  <a:schemeClr val="tx1"/>
                </a:solidFill>
                <a:effectLst/>
                <a:latin typeface="+mn-lt"/>
                <a:ea typeface="+mn-ea"/>
                <a:cs typeface="+mn-cs"/>
              </a:rPr>
              <a:t> i mobbade barn med automatvapen höll tex på mkt med det. 90-tals-grej. Medans idag lägger många mer krut på att budskapet, ex </a:t>
            </a:r>
            <a:r>
              <a:rPr lang="sv-SE" sz="1200" kern="1200" dirty="0" err="1">
                <a:solidFill>
                  <a:schemeClr val="tx1"/>
                </a:solidFill>
                <a:effectLst/>
                <a:latin typeface="+mn-lt"/>
                <a:ea typeface="+mn-ea"/>
                <a:cs typeface="+mn-cs"/>
              </a:rPr>
              <a:t>silvana</a:t>
            </a:r>
            <a:r>
              <a:rPr lang="sv-SE" sz="1200" kern="1200" dirty="0">
                <a:solidFill>
                  <a:schemeClr val="tx1"/>
                </a:solidFill>
                <a:effectLst/>
                <a:latin typeface="+mn-lt"/>
                <a:ea typeface="+mn-ea"/>
                <a:cs typeface="+mn-cs"/>
              </a:rPr>
              <a:t> imam.</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Metaforer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D455BF6-75E9-4FCB-B625-CEED48952883}" type="slidenum">
              <a:rPr lang="sv-SE" smtClean="0"/>
              <a:t>7</a:t>
            </a:fld>
            <a:endParaRPr lang="sv-SE"/>
          </a:p>
        </p:txBody>
      </p:sp>
    </p:spTree>
    <p:extLst>
      <p:ext uri="{BB962C8B-B14F-4D97-AF65-F5344CB8AC3E}">
        <p14:creationId xmlns:p14="http://schemas.microsoft.com/office/powerpoint/2010/main" val="201788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Att börja:</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Hur många här skriver egna texter? Hur brukar ni börja?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Får ett beat att skriva till, känner känslan för beatet, vad passar till det här?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Eller så har jag redan börjat skriva och letar beats hos mina producentvänner som skulle passa.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Ibland är det inte början som är svår utan fortsättningen, man kan få värsta grymma idén, och skriva en hel vers, och sen ska man skriva mer och det tar stopp. Nackdelen med rap är att det är så mycket text.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Hur skriver man en text:</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Bars/rad</a:t>
            </a:r>
            <a:r>
              <a:rPr lang="sv-SE" sz="1200" kern="1200" dirty="0">
                <a:solidFill>
                  <a:schemeClr val="tx1"/>
                </a:solidFill>
                <a:effectLst/>
                <a:latin typeface="+mn-lt"/>
                <a:ea typeface="+mn-ea"/>
                <a:cs typeface="+mn-cs"/>
              </a:rPr>
              <a:t>: en bar är fyra takter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Frågar och svarar, du skriver en rad, och svarar med en rad och ett rim på slutet.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Rim</a:t>
            </a:r>
            <a:r>
              <a:rPr lang="sv-SE" sz="1200" kern="1200" dirty="0">
                <a:solidFill>
                  <a:schemeClr val="tx1"/>
                </a:solidFill>
                <a:effectLst/>
                <a:latin typeface="+mn-lt"/>
                <a:ea typeface="+mn-ea"/>
                <a:cs typeface="+mn-cs"/>
              </a:rPr>
              <a:t>/</a:t>
            </a:r>
            <a:r>
              <a:rPr lang="sv-SE" sz="1200" b="1" kern="1200" dirty="0" err="1">
                <a:solidFill>
                  <a:schemeClr val="tx1"/>
                </a:solidFill>
                <a:effectLst/>
                <a:latin typeface="+mn-lt"/>
                <a:ea typeface="+mn-ea"/>
                <a:cs typeface="+mn-cs"/>
              </a:rPr>
              <a:t>Dubbelrim</a:t>
            </a:r>
            <a:r>
              <a:rPr lang="sv-SE" sz="1200" b="1" kern="1200" dirty="0">
                <a:solidFill>
                  <a:schemeClr val="tx1"/>
                </a:solidFill>
                <a:effectLst/>
                <a:latin typeface="+mn-lt"/>
                <a:ea typeface="+mn-ea"/>
                <a:cs typeface="+mn-cs"/>
              </a:rPr>
              <a:t>/Flerstaviga rim/Enstaviga rim/Vokalrim</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Vissa rappare lägger väldigt mycket tid på texten rent tekniskt. Rimmen ska vara avancerade och gärna flerstaviga. Man rimmar på flera stavelser i ordet. </a:t>
            </a:r>
            <a:r>
              <a:rPr lang="sv-SE" sz="1200" kern="1200" dirty="0" err="1">
                <a:solidFill>
                  <a:schemeClr val="tx1"/>
                </a:solidFill>
                <a:effectLst/>
                <a:latin typeface="+mn-lt"/>
                <a:ea typeface="+mn-ea"/>
                <a:cs typeface="+mn-cs"/>
              </a:rPr>
              <a:t>Seron</a:t>
            </a:r>
            <a:r>
              <a:rPr lang="sv-SE" sz="1200" kern="1200" dirty="0">
                <a:solidFill>
                  <a:schemeClr val="tx1"/>
                </a:solidFill>
                <a:effectLst/>
                <a:latin typeface="+mn-lt"/>
                <a:ea typeface="+mn-ea"/>
                <a:cs typeface="+mn-cs"/>
              </a:rPr>
              <a:t> i mobbade barn med automatvapen höll tex på mkt med det. 90-tals-grej. Medans idag lägger många mer krut på att budskapet, ex </a:t>
            </a:r>
            <a:r>
              <a:rPr lang="sv-SE" sz="1200" kern="1200" dirty="0" err="1">
                <a:solidFill>
                  <a:schemeClr val="tx1"/>
                </a:solidFill>
                <a:effectLst/>
                <a:latin typeface="+mn-lt"/>
                <a:ea typeface="+mn-ea"/>
                <a:cs typeface="+mn-cs"/>
              </a:rPr>
              <a:t>silvana</a:t>
            </a:r>
            <a:r>
              <a:rPr lang="sv-SE" sz="1200" kern="1200" dirty="0">
                <a:solidFill>
                  <a:schemeClr val="tx1"/>
                </a:solidFill>
                <a:effectLst/>
                <a:latin typeface="+mn-lt"/>
                <a:ea typeface="+mn-ea"/>
                <a:cs typeface="+mn-cs"/>
              </a:rPr>
              <a:t> imam.</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Metaforer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D455BF6-75E9-4FCB-B625-CEED48952883}" type="slidenum">
              <a:rPr lang="sv-SE" smtClean="0"/>
              <a:t>9</a:t>
            </a:fld>
            <a:endParaRPr lang="sv-SE"/>
          </a:p>
        </p:txBody>
      </p:sp>
    </p:spTree>
    <p:extLst>
      <p:ext uri="{BB962C8B-B14F-4D97-AF65-F5344CB8AC3E}">
        <p14:creationId xmlns:p14="http://schemas.microsoft.com/office/powerpoint/2010/main" val="559830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v-SE" smtClean="0"/>
              <a:t>Klicka här för att ändra format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a:xfrm>
            <a:off x="2692397" y="5037663"/>
            <a:ext cx="5214635" cy="279400"/>
          </a:xfrm>
        </p:spPr>
        <p:txBody>
          <a:bodyPr/>
          <a:lstStyle/>
          <a:p>
            <a:endParaRPr lang="sv-SE"/>
          </a:p>
        </p:txBody>
      </p:sp>
      <p:sp>
        <p:nvSpPr>
          <p:cNvPr id="6" name="Slide Number Placeholder 5"/>
          <p:cNvSpPr>
            <a:spLocks noGrp="1"/>
          </p:cNvSpPr>
          <p:nvPr>
            <p:ph type="sldNum" sz="quarter" idx="12"/>
          </p:nvPr>
        </p:nvSpPr>
        <p:spPr>
          <a:xfrm>
            <a:off x="8956900" y="5037663"/>
            <a:ext cx="551167" cy="279400"/>
          </a:xfrm>
        </p:spPr>
        <p:txBody>
          <a:bodyPr/>
          <a:lstStyle/>
          <a:p>
            <a:fld id="{DC0A6CEF-1775-4D2F-AC1E-69E104CC8BDB}" type="slidenum">
              <a:rPr lang="sv-SE" smtClean="0"/>
              <a:t>‹#›</a:t>
            </a:fld>
            <a:endParaRPr lang="sv-S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66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C97A8CD8-DDD9-44E0-89AC-270E2BA54729}" type="datetimeFigureOut">
              <a:rPr lang="sv-SE" smtClean="0"/>
              <a:t>2023-04-21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C0A6CEF-1775-4D2F-AC1E-69E104CC8BDB}" type="slidenum">
              <a:rPr lang="sv-SE" smtClean="0"/>
              <a:t>‹#›</a:t>
            </a:fld>
            <a:endParaRPr lang="sv-SE"/>
          </a:p>
        </p:txBody>
      </p:sp>
    </p:spTree>
    <p:extLst>
      <p:ext uri="{BB962C8B-B14F-4D97-AF65-F5344CB8AC3E}">
        <p14:creationId xmlns:p14="http://schemas.microsoft.com/office/powerpoint/2010/main" val="86189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13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v-SE" smtClean="0"/>
              <a:t>Klicka här för att ändra format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Redigera format för bakgrundstext</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22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spTree>
    <p:extLst>
      <p:ext uri="{BB962C8B-B14F-4D97-AF65-F5344CB8AC3E}">
        <p14:creationId xmlns:p14="http://schemas.microsoft.com/office/powerpoint/2010/main" val="261833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v-SE" smtClean="0"/>
              <a:t>Klicka här för att ändra format</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0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v-SE" smtClean="0"/>
              <a:t>Klicka här för att ändra format</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77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759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11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spTree>
    <p:extLst>
      <p:ext uri="{BB962C8B-B14F-4D97-AF65-F5344CB8AC3E}">
        <p14:creationId xmlns:p14="http://schemas.microsoft.com/office/powerpoint/2010/main" val="175321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C97A8CD8-DDD9-44E0-89AC-270E2BA54729}" type="datetimeFigureOut">
              <a:rPr lang="sv-SE" smtClean="0"/>
              <a:t>2023-04-21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C0A6CEF-1775-4D2F-AC1E-69E104CC8BDB}" type="slidenum">
              <a:rPr lang="sv-SE" smtClean="0"/>
              <a:t>‹#›</a:t>
            </a:fld>
            <a:endParaRPr lang="sv-S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03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C97A8CD8-DDD9-44E0-89AC-270E2BA54729}" type="datetimeFigureOut">
              <a:rPr lang="sv-SE" smtClean="0"/>
              <a:t>2023-04-21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C0A6CEF-1775-4D2F-AC1E-69E104CC8BDB}" type="slidenum">
              <a:rPr lang="sv-SE" smtClean="0"/>
              <a:t>‹#›</a:t>
            </a:fld>
            <a:endParaRPr lang="sv-SE"/>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18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C97A8CD8-DDD9-44E0-89AC-270E2BA54729}" type="datetimeFigureOut">
              <a:rPr lang="sv-SE" smtClean="0"/>
              <a:t>2023-04-21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C0A6CEF-1775-4D2F-AC1E-69E104CC8BDB}" type="slidenum">
              <a:rPr lang="sv-SE" smtClean="0"/>
              <a:t>‹#›</a:t>
            </a:fld>
            <a:endParaRPr lang="sv-S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29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C97A8CD8-DDD9-44E0-89AC-270E2BA54729}" type="datetimeFigureOut">
              <a:rPr lang="sv-SE" smtClean="0"/>
              <a:t>2023-04-21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C0A6CEF-1775-4D2F-AC1E-69E104CC8BDB}" type="slidenum">
              <a:rPr lang="sv-SE" smtClean="0"/>
              <a:t>‹#›</a:t>
            </a:fld>
            <a:endParaRPr lang="sv-S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64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A8CD8-DDD9-44E0-89AC-270E2BA54729}" type="datetimeFigureOut">
              <a:rPr lang="sv-SE" smtClean="0"/>
              <a:t>2023-04-21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C0A6CEF-1775-4D2F-AC1E-69E104CC8BDB}" type="slidenum">
              <a:rPr lang="sv-SE" smtClean="0"/>
              <a:t>‹#›</a:t>
            </a:fld>
            <a:endParaRPr lang="sv-SE"/>
          </a:p>
        </p:txBody>
      </p:sp>
    </p:spTree>
    <p:extLst>
      <p:ext uri="{BB962C8B-B14F-4D97-AF65-F5344CB8AC3E}">
        <p14:creationId xmlns:p14="http://schemas.microsoft.com/office/powerpoint/2010/main" val="279818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v-SE" smtClean="0"/>
              <a:t>Klicka här för att ändra format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C97A8CD8-DDD9-44E0-89AC-270E2BA54729}" type="datetimeFigureOut">
              <a:rPr lang="sv-SE" smtClean="0"/>
              <a:t>2023-04-21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C0A6CEF-1775-4D2F-AC1E-69E104CC8BDB}" type="slidenum">
              <a:rPr lang="sv-SE" smtClean="0"/>
              <a:t>‹#›</a:t>
            </a:fld>
            <a:endParaRPr lang="sv-S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20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v-SE" smtClean="0"/>
              <a:t>Klicka här för att ändra format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C97A8CD8-DDD9-44E0-89AC-270E2BA54729}" type="datetimeFigureOut">
              <a:rPr lang="sv-SE" smtClean="0"/>
              <a:t>2023-04-21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C0A6CEF-1775-4D2F-AC1E-69E104CC8BDB}" type="slidenum">
              <a:rPr lang="sv-SE" smtClean="0"/>
              <a:t>‹#›</a:t>
            </a:fld>
            <a:endParaRPr lang="sv-SE"/>
          </a:p>
        </p:txBody>
      </p:sp>
    </p:spTree>
    <p:extLst>
      <p:ext uri="{BB962C8B-B14F-4D97-AF65-F5344CB8AC3E}">
        <p14:creationId xmlns:p14="http://schemas.microsoft.com/office/powerpoint/2010/main" val="243124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7A8CD8-DDD9-44E0-89AC-270E2BA54729}" type="datetimeFigureOut">
              <a:rPr lang="sv-SE" smtClean="0"/>
              <a:t>2023-04-21</a:t>
            </a:fld>
            <a:endParaRPr lang="sv-S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v-S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0A6CEF-1775-4D2F-AC1E-69E104CC8BDB}" type="slidenum">
              <a:rPr lang="sv-SE" smtClean="0"/>
              <a:t>‹#›</a:t>
            </a:fld>
            <a:endParaRPr lang="sv-SE"/>
          </a:p>
        </p:txBody>
      </p:sp>
    </p:spTree>
    <p:extLst>
      <p:ext uri="{BB962C8B-B14F-4D97-AF65-F5344CB8AC3E}">
        <p14:creationId xmlns:p14="http://schemas.microsoft.com/office/powerpoint/2010/main" val="24465244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6000" b="-4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00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95402" y="1112761"/>
            <a:ext cx="9601196" cy="1303867"/>
          </a:xfrm>
        </p:spPr>
        <p:txBody>
          <a:bodyPr>
            <a:normAutofit fontScale="90000"/>
          </a:bodyPr>
          <a:lstStyle/>
          <a:p>
            <a:pPr algn="ctr"/>
            <a:r>
              <a:rPr lang="sv-SE" sz="8000" b="1" dirty="0" smtClean="0"/>
              <a:t>METAPHORS</a:t>
            </a:r>
            <a:endParaRPr lang="sv-SE" sz="8000" b="1" dirty="0"/>
          </a:p>
        </p:txBody>
      </p:sp>
      <p:sp>
        <p:nvSpPr>
          <p:cNvPr id="3" name="Platshållare för innehåll 2"/>
          <p:cNvSpPr>
            <a:spLocks noGrp="1"/>
          </p:cNvSpPr>
          <p:nvPr>
            <p:ph idx="1"/>
          </p:nvPr>
        </p:nvSpPr>
        <p:spPr>
          <a:xfrm>
            <a:off x="838200" y="2779374"/>
            <a:ext cx="10515600" cy="3841726"/>
          </a:xfrm>
        </p:spPr>
        <p:txBody>
          <a:bodyPr>
            <a:normAutofit/>
          </a:bodyPr>
          <a:lstStyle/>
          <a:p>
            <a:pPr marL="0" indent="0" algn="ctr">
              <a:buNone/>
            </a:pPr>
            <a:r>
              <a:rPr lang="sv-SE" sz="3600" dirty="0">
                <a:latin typeface="Arial" panose="020B0604020202020204" pitchFamily="34" charset="0"/>
                <a:cs typeface="Arial" panose="020B0604020202020204" pitchFamily="34" charset="0"/>
              </a:rPr>
              <a:t>Du är misstänkt, du lever inskränkt</a:t>
            </a:r>
          </a:p>
          <a:p>
            <a:pPr marL="0" indent="0" algn="ctr">
              <a:buNone/>
            </a:pPr>
            <a:r>
              <a:rPr lang="sv-SE" sz="3600" dirty="0">
                <a:latin typeface="Arial" panose="020B0604020202020204" pitchFamily="34" charset="0"/>
                <a:cs typeface="Arial" panose="020B0604020202020204" pitchFamily="34" charset="0"/>
              </a:rPr>
              <a:t>Fördomar tar över som disken gör på min diskbänk</a:t>
            </a:r>
          </a:p>
          <a:p>
            <a:pPr marL="0" indent="0" algn="ctr">
              <a:buNone/>
            </a:pPr>
            <a:r>
              <a:rPr lang="sv-SE" sz="3600" dirty="0">
                <a:latin typeface="Arial" panose="020B0604020202020204" pitchFamily="34" charset="0"/>
                <a:cs typeface="Arial" panose="020B0604020202020204" pitchFamily="34" charset="0"/>
              </a:rPr>
              <a:t>Låt mig tvätta av dig, jag är en tvättmaskin</a:t>
            </a:r>
          </a:p>
          <a:p>
            <a:pPr marL="0" indent="0" algn="ctr">
              <a:buNone/>
            </a:pPr>
            <a:r>
              <a:rPr lang="sv-SE" sz="3600" dirty="0">
                <a:latin typeface="Arial" panose="020B0604020202020204" pitchFamily="34" charset="0"/>
                <a:cs typeface="Arial" panose="020B0604020202020204" pitchFamily="34" charset="0"/>
              </a:rPr>
              <a:t>Dumpar dina mögliga tankar, du ska bli extra fin</a:t>
            </a:r>
          </a:p>
        </p:txBody>
      </p:sp>
    </p:spTree>
    <p:extLst>
      <p:ext uri="{BB962C8B-B14F-4D97-AF65-F5344CB8AC3E}">
        <p14:creationId xmlns:p14="http://schemas.microsoft.com/office/powerpoint/2010/main" val="375390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90864" y="748479"/>
            <a:ext cx="11101136" cy="5940088"/>
          </a:xfrm>
          <a:prstGeom prst="rect">
            <a:avLst/>
          </a:prstGeom>
        </p:spPr>
        <p:txBody>
          <a:bodyPr wrap="square">
            <a:spAutoFit/>
          </a:bodyPr>
          <a:lstStyle/>
          <a:p>
            <a:r>
              <a:rPr lang="sv-SE" sz="3800" b="1" dirty="0" err="1">
                <a:solidFill>
                  <a:srgbClr val="222222"/>
                </a:solidFill>
                <a:latin typeface="Programme"/>
              </a:rPr>
              <a:t>Eyo</a:t>
            </a:r>
            <a:r>
              <a:rPr lang="sv-SE" sz="3800" b="1" dirty="0">
                <a:solidFill>
                  <a:srgbClr val="222222"/>
                </a:solidFill>
                <a:latin typeface="Programme"/>
              </a:rPr>
              <a:t> </a:t>
            </a:r>
            <a:r>
              <a:rPr lang="sv-SE" sz="3800" b="1" dirty="0" err="1">
                <a:solidFill>
                  <a:srgbClr val="222222"/>
                </a:solidFill>
                <a:latin typeface="Programme"/>
              </a:rPr>
              <a:t>zig</a:t>
            </a:r>
            <a:r>
              <a:rPr lang="sv-SE" sz="3800" b="1" dirty="0">
                <a:solidFill>
                  <a:srgbClr val="222222"/>
                </a:solidFill>
                <a:latin typeface="Programme"/>
              </a:rPr>
              <a:t> </a:t>
            </a:r>
            <a:r>
              <a:rPr lang="sv-SE" sz="3800" b="1" dirty="0" err="1">
                <a:solidFill>
                  <a:srgbClr val="222222"/>
                </a:solidFill>
                <a:latin typeface="Programme"/>
              </a:rPr>
              <a:t>zag</a:t>
            </a:r>
            <a:r>
              <a:rPr lang="sv-SE" sz="3800" b="1" dirty="0">
                <a:solidFill>
                  <a:srgbClr val="222222"/>
                </a:solidFill>
                <a:latin typeface="Programme"/>
              </a:rPr>
              <a:t> </a:t>
            </a:r>
            <a:r>
              <a:rPr lang="sv-SE" sz="3800" b="1" dirty="0" err="1">
                <a:solidFill>
                  <a:srgbClr val="222222"/>
                </a:solidFill>
                <a:latin typeface="Programme"/>
              </a:rPr>
              <a:t>zaga</a:t>
            </a:r>
            <a:r>
              <a:rPr lang="sv-SE" sz="3800" b="1" dirty="0">
                <a:solidFill>
                  <a:srgbClr val="222222"/>
                </a:solidFill>
                <a:latin typeface="Programme"/>
              </a:rPr>
              <a:t> zoo </a:t>
            </a:r>
            <a:r>
              <a:rPr lang="sv-SE" sz="3800" b="1" dirty="0" err="1">
                <a:solidFill>
                  <a:srgbClr val="222222"/>
                </a:solidFill>
                <a:latin typeface="Programme"/>
              </a:rPr>
              <a:t>zaga</a:t>
            </a:r>
            <a:r>
              <a:rPr lang="sv-SE" sz="3800" b="1" dirty="0">
                <a:solidFill>
                  <a:srgbClr val="222222"/>
                </a:solidFill>
                <a:latin typeface="Programme"/>
              </a:rPr>
              <a:t> </a:t>
            </a:r>
            <a:r>
              <a:rPr lang="sv-SE" sz="3800" b="1" dirty="0" err="1">
                <a:solidFill>
                  <a:srgbClr val="222222"/>
                </a:solidFill>
                <a:latin typeface="Programme"/>
              </a:rPr>
              <a:t>zugu</a:t>
            </a:r>
            <a:r>
              <a:rPr lang="sv-SE" sz="3800" b="1" dirty="0">
                <a:solidFill>
                  <a:srgbClr val="222222"/>
                </a:solidFill>
                <a:latin typeface="Programme"/>
              </a:rPr>
              <a:t> </a:t>
            </a:r>
            <a:r>
              <a:rPr lang="sv-SE" sz="3800" b="1" dirty="0" err="1">
                <a:solidFill>
                  <a:srgbClr val="222222"/>
                </a:solidFill>
                <a:latin typeface="Programme"/>
              </a:rPr>
              <a:t>zaa</a:t>
            </a:r>
            <a:r>
              <a:rPr lang="sv-SE" sz="3800" dirty="0"/>
              <a:t/>
            </a:r>
            <a:br>
              <a:rPr lang="sv-SE" sz="3800" dirty="0"/>
            </a:br>
            <a:r>
              <a:rPr lang="sv-SE" sz="3800" dirty="0">
                <a:solidFill>
                  <a:srgbClr val="222222"/>
                </a:solidFill>
                <a:latin typeface="Programme"/>
              </a:rPr>
              <a:t>Jag säger vad fan som helst det låter ändå bra</a:t>
            </a:r>
            <a:r>
              <a:rPr lang="sv-SE" sz="3800" dirty="0"/>
              <a:t/>
            </a:r>
            <a:br>
              <a:rPr lang="sv-SE" sz="3800" dirty="0"/>
            </a:br>
            <a:r>
              <a:rPr lang="sv-SE" sz="3800" dirty="0">
                <a:solidFill>
                  <a:srgbClr val="222222"/>
                </a:solidFill>
                <a:latin typeface="Programme"/>
              </a:rPr>
              <a:t>Jag säger vad fan som helst det låter ändå bra</a:t>
            </a:r>
            <a:r>
              <a:rPr lang="sv-SE" sz="3800" dirty="0"/>
              <a:t/>
            </a:r>
            <a:br>
              <a:rPr lang="sv-SE" sz="3800" dirty="0"/>
            </a:br>
            <a:r>
              <a:rPr lang="sv-SE" sz="3800" dirty="0">
                <a:solidFill>
                  <a:srgbClr val="222222"/>
                </a:solidFill>
                <a:latin typeface="Programme"/>
              </a:rPr>
              <a:t>Jag säger vad fan som helst det låter ändå bra</a:t>
            </a:r>
          </a:p>
          <a:p>
            <a:r>
              <a:rPr lang="sv-SE" sz="3800" dirty="0"/>
              <a:t/>
            </a:r>
            <a:br>
              <a:rPr lang="sv-SE" sz="3800" dirty="0"/>
            </a:br>
            <a:r>
              <a:rPr lang="sv-SE" sz="3800" b="1" dirty="0">
                <a:solidFill>
                  <a:srgbClr val="222222"/>
                </a:solidFill>
                <a:latin typeface="Programme"/>
              </a:rPr>
              <a:t>Som </a:t>
            </a:r>
            <a:r>
              <a:rPr lang="sv-SE" sz="3800" b="1" dirty="0" err="1">
                <a:solidFill>
                  <a:srgbClr val="222222"/>
                </a:solidFill>
                <a:latin typeface="Programme"/>
              </a:rPr>
              <a:t>zig</a:t>
            </a:r>
            <a:r>
              <a:rPr lang="sv-SE" sz="3800" b="1" dirty="0">
                <a:solidFill>
                  <a:srgbClr val="222222"/>
                </a:solidFill>
                <a:latin typeface="Programme"/>
              </a:rPr>
              <a:t> </a:t>
            </a:r>
            <a:r>
              <a:rPr lang="sv-SE" sz="3800" b="1" dirty="0" err="1">
                <a:solidFill>
                  <a:srgbClr val="222222"/>
                </a:solidFill>
                <a:latin typeface="Programme"/>
              </a:rPr>
              <a:t>zag</a:t>
            </a:r>
            <a:r>
              <a:rPr lang="sv-SE" sz="3800" b="1" dirty="0">
                <a:solidFill>
                  <a:srgbClr val="222222"/>
                </a:solidFill>
                <a:latin typeface="Programme"/>
              </a:rPr>
              <a:t> </a:t>
            </a:r>
            <a:r>
              <a:rPr lang="sv-SE" sz="3800" b="1" dirty="0" err="1">
                <a:solidFill>
                  <a:srgbClr val="222222"/>
                </a:solidFill>
                <a:latin typeface="Programme"/>
              </a:rPr>
              <a:t>zaga</a:t>
            </a:r>
            <a:r>
              <a:rPr lang="sv-SE" sz="3800" b="1" dirty="0">
                <a:solidFill>
                  <a:srgbClr val="222222"/>
                </a:solidFill>
                <a:latin typeface="Programme"/>
              </a:rPr>
              <a:t> zoo </a:t>
            </a:r>
            <a:r>
              <a:rPr lang="sv-SE" sz="3800" b="1" dirty="0" err="1">
                <a:solidFill>
                  <a:srgbClr val="222222"/>
                </a:solidFill>
                <a:latin typeface="Programme"/>
              </a:rPr>
              <a:t>zaga</a:t>
            </a:r>
            <a:r>
              <a:rPr lang="sv-SE" sz="3800" b="1" dirty="0">
                <a:solidFill>
                  <a:srgbClr val="222222"/>
                </a:solidFill>
                <a:latin typeface="Programme"/>
              </a:rPr>
              <a:t> </a:t>
            </a:r>
            <a:r>
              <a:rPr lang="sv-SE" sz="3800" b="1" dirty="0" err="1">
                <a:solidFill>
                  <a:srgbClr val="222222"/>
                </a:solidFill>
                <a:latin typeface="Programme"/>
              </a:rPr>
              <a:t>zugu</a:t>
            </a:r>
            <a:r>
              <a:rPr lang="sv-SE" sz="3800" b="1" dirty="0">
                <a:solidFill>
                  <a:srgbClr val="222222"/>
                </a:solidFill>
                <a:latin typeface="Programme"/>
              </a:rPr>
              <a:t> </a:t>
            </a:r>
            <a:r>
              <a:rPr lang="sv-SE" sz="3800" b="1" dirty="0" err="1">
                <a:solidFill>
                  <a:srgbClr val="222222"/>
                </a:solidFill>
                <a:latin typeface="Programme"/>
              </a:rPr>
              <a:t>zaa</a:t>
            </a:r>
            <a:r>
              <a:rPr lang="sv-SE" sz="3800" dirty="0"/>
              <a:t/>
            </a:r>
            <a:br>
              <a:rPr lang="sv-SE" sz="3800" dirty="0"/>
            </a:br>
            <a:r>
              <a:rPr lang="sv-SE" sz="3800" dirty="0">
                <a:solidFill>
                  <a:srgbClr val="222222"/>
                </a:solidFill>
                <a:latin typeface="Programme"/>
              </a:rPr>
              <a:t>Jag säger vad fan som helst det låter ändå bra</a:t>
            </a:r>
            <a:r>
              <a:rPr lang="sv-SE" sz="3800" dirty="0"/>
              <a:t/>
            </a:r>
            <a:br>
              <a:rPr lang="sv-SE" sz="3800" dirty="0"/>
            </a:br>
            <a:r>
              <a:rPr lang="sv-SE" sz="3800" dirty="0">
                <a:solidFill>
                  <a:srgbClr val="222222"/>
                </a:solidFill>
                <a:latin typeface="Programme"/>
              </a:rPr>
              <a:t>Jag säger vad fan som helst det låter ändå bra</a:t>
            </a:r>
            <a:r>
              <a:rPr lang="sv-SE" sz="3800" dirty="0"/>
              <a:t/>
            </a:r>
            <a:br>
              <a:rPr lang="sv-SE" sz="3800" dirty="0"/>
            </a:br>
            <a:r>
              <a:rPr lang="sv-SE" sz="3800" dirty="0">
                <a:solidFill>
                  <a:srgbClr val="222222"/>
                </a:solidFill>
                <a:latin typeface="Programme"/>
              </a:rPr>
              <a:t>Jag säger vad fan som helst det låter ändå bra</a:t>
            </a:r>
            <a:r>
              <a:rPr lang="sv-SE" sz="3800" dirty="0"/>
              <a:t/>
            </a:r>
            <a:br>
              <a:rPr lang="sv-SE" sz="3800" dirty="0"/>
            </a:br>
            <a:endParaRPr lang="sv-SE" sz="3800" dirty="0"/>
          </a:p>
        </p:txBody>
      </p:sp>
    </p:spTree>
    <p:extLst>
      <p:ext uri="{BB962C8B-B14F-4D97-AF65-F5344CB8AC3E}">
        <p14:creationId xmlns:p14="http://schemas.microsoft.com/office/powerpoint/2010/main" val="3837299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r="-894"/>
          <a:stretch/>
        </p:blipFill>
        <p:spPr>
          <a:xfrm>
            <a:off x="-738232" y="0"/>
            <a:ext cx="13054792" cy="7372355"/>
          </a:xfrm>
          <a:prstGeom prst="rect">
            <a:avLst/>
          </a:prstGeom>
        </p:spPr>
      </p:pic>
    </p:spTree>
    <p:extLst>
      <p:ext uri="{BB962C8B-B14F-4D97-AF65-F5344CB8AC3E}">
        <p14:creationId xmlns:p14="http://schemas.microsoft.com/office/powerpoint/2010/main" val="319432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36000" b="-42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321528" y="1231463"/>
            <a:ext cx="9601196" cy="1303867"/>
          </a:xfrm>
        </p:spPr>
        <p:txBody>
          <a:bodyPr/>
          <a:lstStyle/>
          <a:p>
            <a:pPr algn="ctr"/>
            <a:r>
              <a:rPr lang="sv-SE" dirty="0" smtClean="0"/>
              <a:t>CONTACT FRIDA SCAR</a:t>
            </a:r>
            <a:endParaRPr lang="sv-SE" dirty="0"/>
          </a:p>
        </p:txBody>
      </p:sp>
      <p:sp>
        <p:nvSpPr>
          <p:cNvPr id="3" name="Platshållare för innehåll 2"/>
          <p:cNvSpPr>
            <a:spLocks noGrp="1"/>
          </p:cNvSpPr>
          <p:nvPr>
            <p:ph idx="1"/>
          </p:nvPr>
        </p:nvSpPr>
        <p:spPr>
          <a:xfrm>
            <a:off x="845562" y="2589622"/>
            <a:ext cx="9601196" cy="498661"/>
          </a:xfrm>
        </p:spPr>
        <p:txBody>
          <a:bodyPr>
            <a:normAutofit fontScale="25000" lnSpcReduction="20000"/>
          </a:bodyPr>
          <a:lstStyle/>
          <a:p>
            <a:pPr marL="0" indent="0">
              <a:buNone/>
            </a:pPr>
            <a:r>
              <a:rPr lang="sv-SE" dirty="0"/>
              <a:t>				</a:t>
            </a:r>
            <a:endParaRPr lang="sv-SE" sz="12800" dirty="0"/>
          </a:p>
          <a:p>
            <a:pPr marL="0" indent="0">
              <a:buNone/>
            </a:pPr>
            <a:r>
              <a:rPr lang="sv-SE" sz="12800" b="1" dirty="0"/>
              <a:t>				www.facebook.com/fridascar</a:t>
            </a:r>
          </a:p>
          <a:p>
            <a:pPr marL="0" indent="0">
              <a:buNone/>
            </a:pPr>
            <a:endParaRPr lang="sv-SE" dirty="0"/>
          </a:p>
          <a:p>
            <a:pPr marL="0" indent="0">
              <a:buNone/>
            </a:pPr>
            <a:r>
              <a:rPr lang="sv-SE" dirty="0"/>
              <a:t>				</a:t>
            </a:r>
            <a:endParaRPr lang="sv-SE" b="1" dirty="0"/>
          </a:p>
          <a:p>
            <a:pPr marL="0" indent="0">
              <a:buNone/>
            </a:pPr>
            <a:endParaRPr lang="sv-SE" dirty="0"/>
          </a:p>
          <a:p>
            <a:pPr marL="0" indent="0">
              <a:buNone/>
            </a:pPr>
            <a:r>
              <a:rPr lang="sv-SE" dirty="0"/>
              <a:t>							</a:t>
            </a:r>
          </a:p>
          <a:p>
            <a:pPr marL="0" indent="0">
              <a:buNone/>
            </a:pPr>
            <a:r>
              <a:rPr lang="sv-SE" dirty="0"/>
              <a:t>				</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973" y="2579178"/>
            <a:ext cx="839548" cy="839548"/>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399" y="3731223"/>
            <a:ext cx="846122" cy="846122"/>
          </a:xfrm>
          <a:prstGeom prst="rect">
            <a:avLst/>
          </a:prstGeom>
        </p:spPr>
      </p:pic>
      <p:sp>
        <p:nvSpPr>
          <p:cNvPr id="6" name="textruta 5"/>
          <p:cNvSpPr txBox="1"/>
          <p:nvPr/>
        </p:nvSpPr>
        <p:spPr>
          <a:xfrm>
            <a:off x="2700487" y="3861896"/>
            <a:ext cx="4323804" cy="584775"/>
          </a:xfrm>
          <a:prstGeom prst="rect">
            <a:avLst/>
          </a:prstGeom>
          <a:noFill/>
        </p:spPr>
        <p:txBody>
          <a:bodyPr wrap="square" rtlCol="0">
            <a:spAutoFit/>
          </a:bodyPr>
          <a:lstStyle/>
          <a:p>
            <a:r>
              <a:rPr lang="sv-SE" sz="3200" b="1" dirty="0" err="1" smtClean="0"/>
              <a:t>frida_scar</a:t>
            </a:r>
            <a:endParaRPr lang="sv-SE" sz="3200" b="1" dirty="0"/>
          </a:p>
        </p:txBody>
      </p:sp>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811" y="4740757"/>
            <a:ext cx="1149297" cy="1149297"/>
          </a:xfrm>
          <a:prstGeom prst="rect">
            <a:avLst/>
          </a:prstGeom>
        </p:spPr>
      </p:pic>
      <p:sp>
        <p:nvSpPr>
          <p:cNvPr id="8" name="textruta 7"/>
          <p:cNvSpPr txBox="1"/>
          <p:nvPr/>
        </p:nvSpPr>
        <p:spPr>
          <a:xfrm>
            <a:off x="2700487" y="5023017"/>
            <a:ext cx="4200189" cy="584775"/>
          </a:xfrm>
          <a:prstGeom prst="rect">
            <a:avLst/>
          </a:prstGeom>
          <a:noFill/>
        </p:spPr>
        <p:txBody>
          <a:bodyPr wrap="none" rtlCol="0">
            <a:spAutoFit/>
          </a:bodyPr>
          <a:lstStyle/>
          <a:p>
            <a:r>
              <a:rPr lang="sv-SE" sz="3200" b="1" dirty="0"/>
              <a:t>frida.ols83@gmail.com</a:t>
            </a:r>
            <a:endParaRPr lang="sv-SE" sz="3200" dirty="0"/>
          </a:p>
        </p:txBody>
      </p:sp>
    </p:spTree>
    <p:extLst>
      <p:ext uri="{BB962C8B-B14F-4D97-AF65-F5344CB8AC3E}">
        <p14:creationId xmlns:p14="http://schemas.microsoft.com/office/powerpoint/2010/main" val="313714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idx="1"/>
          </p:nvPr>
        </p:nvSpPr>
        <p:spPr>
          <a:xfrm>
            <a:off x="424197" y="1224014"/>
            <a:ext cx="11336728" cy="3217357"/>
          </a:xfrm>
        </p:spPr>
        <p:txBody>
          <a:bodyPr>
            <a:normAutofit fontScale="92500" lnSpcReduction="10000"/>
          </a:bodyPr>
          <a:lstStyle/>
          <a:p>
            <a:pPr marL="0" indent="0" algn="ctr">
              <a:buNone/>
            </a:pPr>
            <a:r>
              <a:rPr lang="en-US" sz="9500" b="1" dirty="0" smtClean="0">
                <a:solidFill>
                  <a:schemeClr val="tx1"/>
                </a:solidFill>
              </a:rPr>
              <a:t>WORKSHOP</a:t>
            </a:r>
            <a:endParaRPr lang="en-US" sz="9500" b="1" dirty="0">
              <a:solidFill>
                <a:schemeClr val="tx1"/>
              </a:solidFill>
            </a:endParaRPr>
          </a:p>
          <a:p>
            <a:pPr marL="0" indent="0">
              <a:buNone/>
            </a:pPr>
            <a:endParaRPr lang="en-US" sz="4800" dirty="0"/>
          </a:p>
          <a:p>
            <a:pPr marL="0" indent="0">
              <a:buNone/>
            </a:pPr>
            <a:r>
              <a:rPr lang="en-US" sz="6000" dirty="0" smtClean="0"/>
              <a:t> </a:t>
            </a:r>
            <a:endParaRPr lang="en-US" sz="6000" dirty="0"/>
          </a:p>
        </p:txBody>
      </p:sp>
      <p:sp>
        <p:nvSpPr>
          <p:cNvPr id="3" name="textruta 2"/>
          <p:cNvSpPr txBox="1"/>
          <p:nvPr/>
        </p:nvSpPr>
        <p:spPr>
          <a:xfrm>
            <a:off x="3495122" y="2689334"/>
            <a:ext cx="4816774" cy="3139321"/>
          </a:xfrm>
          <a:prstGeom prst="rect">
            <a:avLst/>
          </a:prstGeom>
          <a:noFill/>
        </p:spPr>
        <p:txBody>
          <a:bodyPr wrap="square" rtlCol="0">
            <a:spAutoFit/>
          </a:bodyPr>
          <a:lstStyle/>
          <a:p>
            <a:r>
              <a:rPr lang="en-US" sz="6600" dirty="0"/>
              <a:t>What to write</a:t>
            </a:r>
          </a:p>
          <a:p>
            <a:r>
              <a:rPr lang="en-US" sz="6600" dirty="0"/>
              <a:t>How to write</a:t>
            </a:r>
          </a:p>
          <a:p>
            <a:pPr algn="ctr"/>
            <a:r>
              <a:rPr lang="en-US" sz="6600" dirty="0" smtClean="0"/>
              <a:t>Write! </a:t>
            </a:r>
            <a:endParaRPr lang="en-US" sz="6600" dirty="0"/>
          </a:p>
        </p:txBody>
      </p:sp>
    </p:spTree>
    <p:extLst>
      <p:ext uri="{BB962C8B-B14F-4D97-AF65-F5344CB8AC3E}">
        <p14:creationId xmlns:p14="http://schemas.microsoft.com/office/powerpoint/2010/main" val="3773991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r="-894"/>
          <a:stretch/>
        </p:blipFill>
        <p:spPr>
          <a:xfrm>
            <a:off x="-738232" y="0"/>
            <a:ext cx="13054792" cy="7372355"/>
          </a:xfrm>
          <a:prstGeom prst="rect">
            <a:avLst/>
          </a:prstGeom>
        </p:spPr>
      </p:pic>
    </p:spTree>
    <p:extLst>
      <p:ext uri="{BB962C8B-B14F-4D97-AF65-F5344CB8AC3E}">
        <p14:creationId xmlns:p14="http://schemas.microsoft.com/office/powerpoint/2010/main" val="2815862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0" y="1260849"/>
            <a:ext cx="12191999" cy="1325563"/>
          </a:xfrm>
        </p:spPr>
        <p:txBody>
          <a:bodyPr>
            <a:normAutofit/>
          </a:bodyPr>
          <a:lstStyle/>
          <a:p>
            <a:r>
              <a:rPr lang="sv-SE" sz="6000" b="1" dirty="0" smtClean="0"/>
              <a:t>WHAT TO WRITE-THEME</a:t>
            </a:r>
            <a:endParaRPr lang="sv-SE" sz="6000" b="1" dirty="0"/>
          </a:p>
        </p:txBody>
      </p:sp>
      <p:sp>
        <p:nvSpPr>
          <p:cNvPr id="7" name="textruta 6"/>
          <p:cNvSpPr txBox="1"/>
          <p:nvPr/>
        </p:nvSpPr>
        <p:spPr>
          <a:xfrm>
            <a:off x="587685" y="3699461"/>
            <a:ext cx="2693366" cy="1015663"/>
          </a:xfrm>
          <a:prstGeom prst="rect">
            <a:avLst/>
          </a:prstGeom>
          <a:noFill/>
        </p:spPr>
        <p:txBody>
          <a:bodyPr wrap="none" rtlCol="0">
            <a:spAutoFit/>
          </a:bodyPr>
          <a:lstStyle/>
          <a:p>
            <a:r>
              <a:rPr lang="sv-SE" sz="6000" dirty="0" smtClean="0"/>
              <a:t>Summer</a:t>
            </a:r>
            <a:endParaRPr lang="sv-SE" sz="6000" dirty="0"/>
          </a:p>
        </p:txBody>
      </p:sp>
      <p:sp>
        <p:nvSpPr>
          <p:cNvPr id="8" name="textruta 7"/>
          <p:cNvSpPr txBox="1"/>
          <p:nvPr/>
        </p:nvSpPr>
        <p:spPr>
          <a:xfrm>
            <a:off x="1320946" y="2757007"/>
            <a:ext cx="4077078" cy="707886"/>
          </a:xfrm>
          <a:prstGeom prst="rect">
            <a:avLst/>
          </a:prstGeom>
          <a:noFill/>
        </p:spPr>
        <p:txBody>
          <a:bodyPr wrap="none" rtlCol="0">
            <a:spAutoFit/>
          </a:bodyPr>
          <a:lstStyle/>
          <a:p>
            <a:r>
              <a:rPr lang="sv-SE" sz="4000" dirty="0" smtClean="0"/>
              <a:t>The </a:t>
            </a:r>
            <a:r>
              <a:rPr lang="sv-SE" sz="3600" dirty="0" err="1" smtClean="0"/>
              <a:t>future</a:t>
            </a:r>
            <a:r>
              <a:rPr lang="sv-SE" sz="3600" dirty="0" smtClean="0"/>
              <a:t>/The</a:t>
            </a:r>
            <a:r>
              <a:rPr lang="sv-SE" sz="4000" dirty="0" smtClean="0"/>
              <a:t> </a:t>
            </a:r>
            <a:r>
              <a:rPr lang="sv-SE" sz="4000" dirty="0" err="1" smtClean="0"/>
              <a:t>past</a:t>
            </a:r>
            <a:endParaRPr lang="sv-SE" sz="4000" dirty="0"/>
          </a:p>
        </p:txBody>
      </p:sp>
      <p:sp>
        <p:nvSpPr>
          <p:cNvPr id="9" name="textruta 8"/>
          <p:cNvSpPr txBox="1"/>
          <p:nvPr/>
        </p:nvSpPr>
        <p:spPr>
          <a:xfrm>
            <a:off x="1657064" y="5073462"/>
            <a:ext cx="1615827" cy="707886"/>
          </a:xfrm>
          <a:prstGeom prst="rect">
            <a:avLst/>
          </a:prstGeom>
          <a:noFill/>
        </p:spPr>
        <p:txBody>
          <a:bodyPr wrap="none" rtlCol="0">
            <a:spAutoFit/>
          </a:bodyPr>
          <a:lstStyle/>
          <a:p>
            <a:r>
              <a:rPr lang="sv-SE" sz="4000" dirty="0" err="1" smtClean="0"/>
              <a:t>Politics</a:t>
            </a:r>
            <a:endParaRPr lang="sv-SE" sz="4000" dirty="0"/>
          </a:p>
        </p:txBody>
      </p:sp>
      <p:sp>
        <p:nvSpPr>
          <p:cNvPr id="10" name="textruta 9"/>
          <p:cNvSpPr txBox="1"/>
          <p:nvPr/>
        </p:nvSpPr>
        <p:spPr>
          <a:xfrm>
            <a:off x="4446229" y="4228003"/>
            <a:ext cx="1674689" cy="1015663"/>
          </a:xfrm>
          <a:prstGeom prst="rect">
            <a:avLst/>
          </a:prstGeom>
          <a:noFill/>
        </p:spPr>
        <p:txBody>
          <a:bodyPr wrap="none" rtlCol="0">
            <a:spAutoFit/>
          </a:bodyPr>
          <a:lstStyle/>
          <a:p>
            <a:r>
              <a:rPr lang="sv-SE" sz="6000" dirty="0" smtClean="0"/>
              <a:t>Love</a:t>
            </a:r>
            <a:endParaRPr lang="sv-SE" sz="6000" dirty="0"/>
          </a:p>
        </p:txBody>
      </p:sp>
      <p:sp>
        <p:nvSpPr>
          <p:cNvPr id="11" name="textruta 10"/>
          <p:cNvSpPr txBox="1"/>
          <p:nvPr/>
        </p:nvSpPr>
        <p:spPr>
          <a:xfrm>
            <a:off x="5587840" y="3487581"/>
            <a:ext cx="1050288" cy="646331"/>
          </a:xfrm>
          <a:prstGeom prst="rect">
            <a:avLst/>
          </a:prstGeom>
          <a:noFill/>
        </p:spPr>
        <p:txBody>
          <a:bodyPr wrap="none" rtlCol="0">
            <a:spAutoFit/>
          </a:bodyPr>
          <a:lstStyle/>
          <a:p>
            <a:r>
              <a:rPr lang="sv-SE" sz="3600" dirty="0" smtClean="0"/>
              <a:t>Hate</a:t>
            </a:r>
            <a:endParaRPr lang="sv-SE" sz="3600" dirty="0"/>
          </a:p>
        </p:txBody>
      </p:sp>
      <p:sp>
        <p:nvSpPr>
          <p:cNvPr id="12" name="textruta 11"/>
          <p:cNvSpPr txBox="1"/>
          <p:nvPr/>
        </p:nvSpPr>
        <p:spPr>
          <a:xfrm>
            <a:off x="7582748" y="3821019"/>
            <a:ext cx="2315634" cy="907941"/>
          </a:xfrm>
          <a:prstGeom prst="rect">
            <a:avLst/>
          </a:prstGeom>
          <a:noFill/>
        </p:spPr>
        <p:txBody>
          <a:bodyPr wrap="none" rtlCol="0">
            <a:spAutoFit/>
          </a:bodyPr>
          <a:lstStyle/>
          <a:p>
            <a:r>
              <a:rPr lang="sv-SE" sz="5300" dirty="0" smtClean="0"/>
              <a:t>Feelings</a:t>
            </a:r>
            <a:endParaRPr lang="sv-SE" sz="5300" dirty="0"/>
          </a:p>
        </p:txBody>
      </p:sp>
      <p:sp>
        <p:nvSpPr>
          <p:cNvPr id="13" name="textruta 12"/>
          <p:cNvSpPr txBox="1"/>
          <p:nvPr/>
        </p:nvSpPr>
        <p:spPr>
          <a:xfrm>
            <a:off x="6103934" y="5313838"/>
            <a:ext cx="1570238" cy="923330"/>
          </a:xfrm>
          <a:prstGeom prst="rect">
            <a:avLst/>
          </a:prstGeom>
          <a:noFill/>
        </p:spPr>
        <p:txBody>
          <a:bodyPr wrap="none" rtlCol="0">
            <a:spAutoFit/>
          </a:bodyPr>
          <a:lstStyle/>
          <a:p>
            <a:r>
              <a:rPr lang="sv-SE" sz="5400" dirty="0" smtClean="0"/>
              <a:t>Party</a:t>
            </a:r>
            <a:endParaRPr lang="sv-SE" sz="5400" dirty="0"/>
          </a:p>
        </p:txBody>
      </p:sp>
      <p:sp>
        <p:nvSpPr>
          <p:cNvPr id="14" name="textruta 13"/>
          <p:cNvSpPr txBox="1"/>
          <p:nvPr/>
        </p:nvSpPr>
        <p:spPr>
          <a:xfrm>
            <a:off x="6103934" y="2504183"/>
            <a:ext cx="2929007" cy="830997"/>
          </a:xfrm>
          <a:prstGeom prst="rect">
            <a:avLst/>
          </a:prstGeom>
          <a:noFill/>
        </p:spPr>
        <p:txBody>
          <a:bodyPr wrap="none" rtlCol="0">
            <a:spAutoFit/>
          </a:bodyPr>
          <a:lstStyle/>
          <a:p>
            <a:r>
              <a:rPr lang="sv-SE" sz="4800" dirty="0" smtClean="0"/>
              <a:t>Bullshit rap</a:t>
            </a:r>
            <a:endParaRPr lang="sv-SE" sz="4800" dirty="0"/>
          </a:p>
        </p:txBody>
      </p:sp>
      <p:sp>
        <p:nvSpPr>
          <p:cNvPr id="15" name="textruta 14"/>
          <p:cNvSpPr txBox="1"/>
          <p:nvPr/>
        </p:nvSpPr>
        <p:spPr>
          <a:xfrm>
            <a:off x="7961684" y="4860856"/>
            <a:ext cx="2799164" cy="707886"/>
          </a:xfrm>
          <a:prstGeom prst="rect">
            <a:avLst/>
          </a:prstGeom>
          <a:noFill/>
        </p:spPr>
        <p:txBody>
          <a:bodyPr wrap="none" rtlCol="0">
            <a:spAutoFit/>
          </a:bodyPr>
          <a:lstStyle/>
          <a:p>
            <a:r>
              <a:rPr lang="sv-SE" sz="4000" dirty="0" err="1" smtClean="0"/>
              <a:t>Ordinary</a:t>
            </a:r>
            <a:r>
              <a:rPr lang="sv-SE" sz="4000" dirty="0" smtClean="0"/>
              <a:t> </a:t>
            </a:r>
            <a:r>
              <a:rPr lang="sv-SE" sz="4000" dirty="0" err="1" smtClean="0"/>
              <a:t>day</a:t>
            </a:r>
            <a:endParaRPr lang="sv-SE" sz="4000" dirty="0"/>
          </a:p>
        </p:txBody>
      </p:sp>
      <p:sp>
        <p:nvSpPr>
          <p:cNvPr id="16" name="textruta 15"/>
          <p:cNvSpPr txBox="1"/>
          <p:nvPr/>
        </p:nvSpPr>
        <p:spPr>
          <a:xfrm>
            <a:off x="10029957" y="2606853"/>
            <a:ext cx="979627" cy="707886"/>
          </a:xfrm>
          <a:prstGeom prst="rect">
            <a:avLst/>
          </a:prstGeom>
          <a:noFill/>
        </p:spPr>
        <p:txBody>
          <a:bodyPr wrap="none" rtlCol="0">
            <a:spAutoFit/>
          </a:bodyPr>
          <a:lstStyle/>
          <a:p>
            <a:r>
              <a:rPr lang="sv-SE" sz="4000" dirty="0" err="1" smtClean="0"/>
              <a:t>War</a:t>
            </a:r>
            <a:endParaRPr lang="sv-SE" sz="4000" dirty="0"/>
          </a:p>
        </p:txBody>
      </p:sp>
    </p:spTree>
    <p:extLst>
      <p:ext uri="{BB962C8B-B14F-4D97-AF65-F5344CB8AC3E}">
        <p14:creationId xmlns:p14="http://schemas.microsoft.com/office/powerpoint/2010/main" val="3633654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 y="1322528"/>
            <a:ext cx="12191999" cy="1325563"/>
          </a:xfrm>
        </p:spPr>
        <p:txBody>
          <a:bodyPr>
            <a:noAutofit/>
          </a:bodyPr>
          <a:lstStyle/>
          <a:p>
            <a:r>
              <a:rPr lang="sv-SE" sz="4800" b="1" dirty="0" smtClean="0"/>
              <a:t>HOW TO WRITE - CONSTRUCTION</a:t>
            </a:r>
            <a:endParaRPr lang="sv-SE" sz="4800" b="1" dirty="0"/>
          </a:p>
        </p:txBody>
      </p:sp>
      <p:sp>
        <p:nvSpPr>
          <p:cNvPr id="2" name="textruta 1"/>
          <p:cNvSpPr txBox="1"/>
          <p:nvPr/>
        </p:nvSpPr>
        <p:spPr>
          <a:xfrm>
            <a:off x="1040674" y="2556651"/>
            <a:ext cx="10110651" cy="3046988"/>
          </a:xfrm>
          <a:prstGeom prst="rect">
            <a:avLst/>
          </a:prstGeom>
          <a:noFill/>
        </p:spPr>
        <p:txBody>
          <a:bodyPr wrap="square" rtlCol="0">
            <a:spAutoFit/>
          </a:bodyPr>
          <a:lstStyle/>
          <a:p>
            <a:r>
              <a:rPr lang="sv-SE" sz="3200" dirty="0" smtClean="0">
                <a:latin typeface="Arial" panose="020B0604020202020204" pitchFamily="34" charset="0"/>
                <a:cs typeface="Arial" panose="020B0604020202020204" pitchFamily="34" charset="0"/>
              </a:rPr>
              <a:t>A </a:t>
            </a:r>
            <a:r>
              <a:rPr lang="sv-SE" sz="3200" dirty="0" err="1" smtClean="0">
                <a:latin typeface="Arial" panose="020B0604020202020204" pitchFamily="34" charset="0"/>
                <a:cs typeface="Arial" panose="020B0604020202020204" pitchFamily="34" charset="0"/>
              </a:rPr>
              <a:t>lyric</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consist</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of</a:t>
            </a:r>
            <a:r>
              <a:rPr lang="sv-SE" sz="3200" dirty="0">
                <a:latin typeface="Arial" panose="020B0604020202020204" pitchFamily="34" charset="0"/>
                <a:cs typeface="Arial" panose="020B0604020202020204" pitchFamily="34" charset="0"/>
              </a:rPr>
              <a:t>:</a:t>
            </a:r>
            <a:r>
              <a:rPr lang="sv-SE" sz="3200" dirty="0" smtClean="0">
                <a:latin typeface="Arial" panose="020B0604020202020204" pitchFamily="34" charset="0"/>
                <a:cs typeface="Arial" panose="020B0604020202020204" pitchFamily="34" charset="0"/>
              </a:rPr>
              <a:t>  </a:t>
            </a:r>
          </a:p>
          <a:p>
            <a:endParaRPr lang="sv-SE" sz="3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3200" dirty="0" err="1">
                <a:latin typeface="Arial" panose="020B0604020202020204" pitchFamily="34" charset="0"/>
                <a:cs typeface="Arial" panose="020B0604020202020204" pitchFamily="34" charset="0"/>
              </a:rPr>
              <a:t>T</a:t>
            </a:r>
            <a:r>
              <a:rPr lang="sv-SE" sz="3200" dirty="0" err="1" smtClean="0">
                <a:latin typeface="Arial" panose="020B0604020202020204" pitchFamily="34" charset="0"/>
                <a:cs typeface="Arial" panose="020B0604020202020204" pitchFamily="34" charset="0"/>
              </a:rPr>
              <a:t>wo</a:t>
            </a:r>
            <a:r>
              <a:rPr lang="sv-SE" sz="3200" dirty="0" smtClean="0">
                <a:latin typeface="Arial" panose="020B0604020202020204" pitchFamily="34" charset="0"/>
                <a:cs typeface="Arial" panose="020B0604020202020204" pitchFamily="34" charset="0"/>
              </a:rPr>
              <a:t> or </a:t>
            </a:r>
            <a:r>
              <a:rPr lang="sv-SE" sz="3200" dirty="0" err="1" smtClean="0">
                <a:latin typeface="Arial" panose="020B0604020202020204" pitchFamily="34" charset="0"/>
                <a:cs typeface="Arial" panose="020B0604020202020204" pitchFamily="34" charset="0"/>
              </a:rPr>
              <a:t>more</a:t>
            </a:r>
            <a:r>
              <a:rPr lang="sv-SE" sz="3200" dirty="0" smtClean="0">
                <a:latin typeface="Arial" panose="020B0604020202020204" pitchFamily="34" charset="0"/>
                <a:cs typeface="Arial" panose="020B0604020202020204" pitchFamily="34" charset="0"/>
              </a:rPr>
              <a:t> </a:t>
            </a:r>
            <a:r>
              <a:rPr lang="sv-SE" sz="3200" b="1" dirty="0" err="1" smtClean="0">
                <a:latin typeface="Arial" panose="020B0604020202020204" pitchFamily="34" charset="0"/>
                <a:cs typeface="Arial" panose="020B0604020202020204" pitchFamily="34" charset="0"/>
              </a:rPr>
              <a:t>verses</a:t>
            </a:r>
            <a:r>
              <a:rPr lang="sv-SE" sz="3200" dirty="0" smtClean="0">
                <a:latin typeface="Arial" panose="020B0604020202020204" pitchFamily="34" charset="0"/>
                <a:cs typeface="Arial" panose="020B0604020202020204" pitchFamily="34" charset="0"/>
              </a:rPr>
              <a:t>. The </a:t>
            </a:r>
            <a:r>
              <a:rPr lang="sv-SE" sz="3200" dirty="0" err="1" smtClean="0">
                <a:latin typeface="Arial" panose="020B0604020202020204" pitchFamily="34" charset="0"/>
                <a:cs typeface="Arial" panose="020B0604020202020204" pitchFamily="34" charset="0"/>
              </a:rPr>
              <a:t>verses</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are</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often</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eight</a:t>
            </a:r>
            <a:r>
              <a:rPr lang="sv-SE" sz="3200" dirty="0" smtClean="0">
                <a:latin typeface="Arial" panose="020B0604020202020204" pitchFamily="34" charset="0"/>
                <a:cs typeface="Arial" panose="020B0604020202020204" pitchFamily="34" charset="0"/>
              </a:rPr>
              <a:t> or </a:t>
            </a:r>
            <a:r>
              <a:rPr lang="sv-SE" sz="3200" dirty="0" err="1" smtClean="0">
                <a:latin typeface="Arial" panose="020B0604020202020204" pitchFamily="34" charset="0"/>
                <a:cs typeface="Arial" panose="020B0604020202020204" pitchFamily="34" charset="0"/>
              </a:rPr>
              <a:t>sixteen</a:t>
            </a:r>
            <a:r>
              <a:rPr lang="sv-SE" sz="3200" dirty="0" smtClean="0">
                <a:latin typeface="Arial" panose="020B0604020202020204" pitchFamily="34" charset="0"/>
                <a:cs typeface="Arial" panose="020B0604020202020204" pitchFamily="34" charset="0"/>
              </a:rPr>
              <a:t> bars. </a:t>
            </a:r>
          </a:p>
          <a:p>
            <a:pPr marL="457200" indent="-457200">
              <a:buFont typeface="Arial" panose="020B0604020202020204" pitchFamily="34" charset="0"/>
              <a:buChar char="•"/>
            </a:pPr>
            <a:r>
              <a:rPr lang="sv-SE" sz="3200" dirty="0" smtClean="0">
                <a:latin typeface="Arial" panose="020B0604020202020204" pitchFamily="34" charset="0"/>
                <a:cs typeface="Arial" panose="020B0604020202020204" pitchFamily="34" charset="0"/>
              </a:rPr>
              <a:t>a </a:t>
            </a:r>
            <a:r>
              <a:rPr lang="sv-SE" sz="3200" b="1" dirty="0" err="1" smtClean="0">
                <a:latin typeface="Arial" panose="020B0604020202020204" pitchFamily="34" charset="0"/>
                <a:cs typeface="Arial" panose="020B0604020202020204" pitchFamily="34" charset="0"/>
              </a:rPr>
              <a:t>chorus</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that</a:t>
            </a:r>
            <a:r>
              <a:rPr lang="sv-SE" sz="3200" dirty="0" smtClean="0">
                <a:latin typeface="Arial" panose="020B0604020202020204" pitchFamily="34" charset="0"/>
                <a:cs typeface="Arial" panose="020B0604020202020204" pitchFamily="34" charset="0"/>
              </a:rPr>
              <a:t> is </a:t>
            </a:r>
            <a:r>
              <a:rPr lang="sv-SE" sz="3200" dirty="0" err="1" smtClean="0">
                <a:latin typeface="Arial" panose="020B0604020202020204" pitchFamily="34" charset="0"/>
                <a:cs typeface="Arial" panose="020B0604020202020204" pitchFamily="34" charset="0"/>
              </a:rPr>
              <a:t>repeated</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often</a:t>
            </a:r>
            <a:r>
              <a:rPr lang="sv-SE" sz="3200" dirty="0" smtClean="0">
                <a:latin typeface="Arial" panose="020B0604020202020204" pitchFamily="34" charset="0"/>
                <a:cs typeface="Arial" panose="020B0604020202020204" pitchFamily="34" charset="0"/>
              </a:rPr>
              <a:t> in the </a:t>
            </a:r>
            <a:r>
              <a:rPr lang="sv-SE" sz="3200" dirty="0" err="1" smtClean="0">
                <a:latin typeface="Arial" panose="020B0604020202020204" pitchFamily="34" charset="0"/>
                <a:cs typeface="Arial" panose="020B0604020202020204" pitchFamily="34" charset="0"/>
              </a:rPr>
              <a:t>song</a:t>
            </a:r>
            <a:endParaRPr lang="sv-SE" sz="3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v-SE" sz="3200" dirty="0" smtClean="0">
                <a:latin typeface="Arial" panose="020B0604020202020204" pitchFamily="34" charset="0"/>
                <a:cs typeface="Arial" panose="020B0604020202020204" pitchFamily="34" charset="0"/>
              </a:rPr>
              <a:t>a </a:t>
            </a:r>
            <a:r>
              <a:rPr lang="sv-SE" sz="3200" b="1" dirty="0" smtClean="0">
                <a:latin typeface="Arial" panose="020B0604020202020204" pitchFamily="34" charset="0"/>
                <a:cs typeface="Arial" panose="020B0604020202020204" pitchFamily="34" charset="0"/>
              </a:rPr>
              <a:t>bridge</a:t>
            </a:r>
            <a:r>
              <a:rPr lang="sv-SE" sz="3200" dirty="0" smtClean="0">
                <a:latin typeface="Arial" panose="020B0604020202020204" pitchFamily="34" charset="0"/>
                <a:cs typeface="Arial" panose="020B0604020202020204" pitchFamily="34" charset="0"/>
              </a:rPr>
              <a:t> in to the </a:t>
            </a:r>
            <a:r>
              <a:rPr lang="sv-SE" sz="3200" dirty="0" err="1" smtClean="0">
                <a:latin typeface="Arial" panose="020B0604020202020204" pitchFamily="34" charset="0"/>
                <a:cs typeface="Arial" panose="020B0604020202020204" pitchFamily="34" charset="0"/>
              </a:rPr>
              <a:t>chorus</a:t>
            </a:r>
            <a:r>
              <a:rPr lang="sv-SE" sz="3200" dirty="0" smtClean="0">
                <a:latin typeface="Arial" panose="020B0604020202020204" pitchFamily="34" charset="0"/>
                <a:cs typeface="Arial" panose="020B0604020202020204" pitchFamily="34" charset="0"/>
              </a:rPr>
              <a:t> or </a:t>
            </a:r>
            <a:r>
              <a:rPr lang="sv-SE" sz="3200" dirty="0" err="1" smtClean="0">
                <a:latin typeface="Arial" panose="020B0604020202020204" pitchFamily="34" charset="0"/>
                <a:cs typeface="Arial" panose="020B0604020202020204" pitchFamily="34" charset="0"/>
              </a:rPr>
              <a:t>into</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next</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verse</a:t>
            </a:r>
            <a:endParaRPr lang="sv-SE"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50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 y="1322528"/>
            <a:ext cx="12191999" cy="1325563"/>
          </a:xfrm>
        </p:spPr>
        <p:txBody>
          <a:bodyPr>
            <a:noAutofit/>
          </a:bodyPr>
          <a:lstStyle/>
          <a:p>
            <a:r>
              <a:rPr lang="sv-SE" sz="4800" b="1" dirty="0" smtClean="0"/>
              <a:t>HOW TO WRITE - RHYMES</a:t>
            </a:r>
            <a:endParaRPr lang="sv-SE" sz="4800" b="1" dirty="0"/>
          </a:p>
        </p:txBody>
      </p:sp>
      <p:sp>
        <p:nvSpPr>
          <p:cNvPr id="2" name="textruta 1"/>
          <p:cNvSpPr txBox="1"/>
          <p:nvPr/>
        </p:nvSpPr>
        <p:spPr>
          <a:xfrm>
            <a:off x="1018903" y="2633050"/>
            <a:ext cx="10646228" cy="3046988"/>
          </a:xfrm>
          <a:prstGeom prst="rect">
            <a:avLst/>
          </a:prstGeom>
          <a:noFill/>
        </p:spPr>
        <p:txBody>
          <a:bodyPr wrap="square" rtlCol="0">
            <a:spAutoFit/>
          </a:bodyPr>
          <a:lstStyle/>
          <a:p>
            <a:pPr marL="285750" indent="-285750">
              <a:buFont typeface="Arial" panose="020B0604020202020204" pitchFamily="34" charset="0"/>
              <a:buChar char="•"/>
            </a:pPr>
            <a:r>
              <a:rPr lang="sv-SE" sz="3200" dirty="0" smtClean="0">
                <a:latin typeface="Arial" panose="020B0604020202020204" pitchFamily="34" charset="0"/>
                <a:cs typeface="Arial" panose="020B0604020202020204" pitchFamily="34" charset="0"/>
              </a:rPr>
              <a:t>At the end </a:t>
            </a:r>
            <a:r>
              <a:rPr lang="sv-SE" sz="3200" dirty="0" err="1" smtClean="0">
                <a:latin typeface="Arial" panose="020B0604020202020204" pitchFamily="34" charset="0"/>
                <a:cs typeface="Arial" panose="020B0604020202020204" pitchFamily="34" charset="0"/>
              </a:rPr>
              <a:t>of</a:t>
            </a:r>
            <a:r>
              <a:rPr lang="sv-SE" sz="3200" dirty="0" smtClean="0">
                <a:latin typeface="Arial" panose="020B0604020202020204" pitchFamily="34" charset="0"/>
                <a:cs typeface="Arial" panose="020B0604020202020204" pitchFamily="34" charset="0"/>
              </a:rPr>
              <a:t> the bar</a:t>
            </a:r>
          </a:p>
          <a:p>
            <a:pPr marL="285750" indent="-285750">
              <a:buFont typeface="Arial" panose="020B0604020202020204" pitchFamily="34" charset="0"/>
              <a:buChar char="•"/>
            </a:pPr>
            <a:r>
              <a:rPr lang="sv-SE" sz="3200" dirty="0" smtClean="0">
                <a:latin typeface="Arial" panose="020B0604020202020204" pitchFamily="34" charset="0"/>
                <a:cs typeface="Arial" panose="020B0604020202020204" pitchFamily="34" charset="0"/>
              </a:rPr>
              <a:t>Call and </a:t>
            </a:r>
            <a:r>
              <a:rPr lang="sv-SE" sz="3200" dirty="0" err="1" smtClean="0">
                <a:latin typeface="Arial" panose="020B0604020202020204" pitchFamily="34" charset="0"/>
                <a:cs typeface="Arial" panose="020B0604020202020204" pitchFamily="34" charset="0"/>
              </a:rPr>
              <a:t>respond</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every</a:t>
            </a:r>
            <a:r>
              <a:rPr lang="sv-SE" sz="3200" dirty="0" smtClean="0">
                <a:latin typeface="Arial" panose="020B0604020202020204" pitchFamily="34" charset="0"/>
                <a:cs typeface="Arial" panose="020B0604020202020204" pitchFamily="34" charset="0"/>
              </a:rPr>
              <a:t> second bar </a:t>
            </a:r>
            <a:r>
              <a:rPr lang="sv-SE" sz="3200" dirty="0" err="1" smtClean="0">
                <a:latin typeface="Arial" panose="020B0604020202020204" pitchFamily="34" charset="0"/>
                <a:cs typeface="Arial" panose="020B0604020202020204" pitchFamily="34" charset="0"/>
              </a:rPr>
              <a:t>rhymes</a:t>
            </a:r>
            <a:r>
              <a:rPr lang="sv-SE" sz="3200" dirty="0" smtClean="0">
                <a:latin typeface="Arial" panose="020B0604020202020204" pitchFamily="34" charset="0"/>
                <a:cs typeface="Arial" panose="020B0604020202020204" pitchFamily="34" charset="0"/>
              </a:rPr>
              <a:t> at the end</a:t>
            </a:r>
          </a:p>
          <a:p>
            <a:pPr marL="285750" indent="-285750">
              <a:buFont typeface="Arial" panose="020B0604020202020204" pitchFamily="34" charset="0"/>
              <a:buChar char="•"/>
            </a:pPr>
            <a:r>
              <a:rPr lang="sv-SE" sz="3200" dirty="0" smtClean="0">
                <a:latin typeface="Arial" panose="020B0604020202020204" pitchFamily="34" charset="0"/>
                <a:cs typeface="Arial" panose="020B0604020202020204" pitchFamily="34" charset="0"/>
              </a:rPr>
              <a:t>Double </a:t>
            </a:r>
            <a:r>
              <a:rPr lang="sv-SE" sz="3200" dirty="0" err="1" smtClean="0">
                <a:latin typeface="Arial" panose="020B0604020202020204" pitchFamily="34" charset="0"/>
                <a:cs typeface="Arial" panose="020B0604020202020204" pitchFamily="34" charset="0"/>
              </a:rPr>
              <a:t>rhyme</a:t>
            </a:r>
            <a:r>
              <a:rPr lang="sv-SE" sz="3200" dirty="0" smtClean="0">
                <a:latin typeface="Arial" panose="020B0604020202020204" pitchFamily="34" charset="0"/>
                <a:cs typeface="Arial" panose="020B0604020202020204" pitchFamily="34" charset="0"/>
              </a:rPr>
              <a:t> - </a:t>
            </a:r>
            <a:r>
              <a:rPr lang="sv-SE" sz="3200" dirty="0" err="1" smtClean="0">
                <a:latin typeface="Arial" panose="020B0604020202020204" pitchFamily="34" charset="0"/>
                <a:cs typeface="Arial" panose="020B0604020202020204" pitchFamily="34" charset="0"/>
              </a:rPr>
              <a:t>several</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rhymes</a:t>
            </a:r>
            <a:r>
              <a:rPr lang="sv-SE" sz="3200" dirty="0" smtClean="0">
                <a:latin typeface="Arial" panose="020B0604020202020204" pitchFamily="34" charset="0"/>
                <a:cs typeface="Arial" panose="020B0604020202020204" pitchFamily="34" charset="0"/>
              </a:rPr>
              <a:t> in the same bar</a:t>
            </a:r>
          </a:p>
          <a:p>
            <a:pPr marL="285750" indent="-285750">
              <a:buFont typeface="Arial" panose="020B0604020202020204" pitchFamily="34" charset="0"/>
              <a:buChar char="•"/>
            </a:pPr>
            <a:r>
              <a:rPr lang="sv-SE" sz="3200" dirty="0" err="1" smtClean="0">
                <a:latin typeface="Arial" panose="020B0604020202020204" pitchFamily="34" charset="0"/>
                <a:cs typeface="Arial" panose="020B0604020202020204" pitchFamily="34" charset="0"/>
              </a:rPr>
              <a:t>Repeat</a:t>
            </a:r>
            <a:r>
              <a:rPr lang="sv-SE" sz="3200" dirty="0" smtClean="0">
                <a:latin typeface="Arial" panose="020B0604020202020204" pitchFamily="34" charset="0"/>
                <a:cs typeface="Arial" panose="020B0604020202020204" pitchFamily="34" charset="0"/>
              </a:rPr>
              <a:t> the same bar </a:t>
            </a:r>
            <a:r>
              <a:rPr lang="sv-SE" sz="3200" dirty="0" err="1" smtClean="0">
                <a:latin typeface="Arial" panose="020B0604020202020204" pitchFamily="34" charset="0"/>
                <a:cs typeface="Arial" panose="020B0604020202020204" pitchFamily="34" charset="0"/>
              </a:rPr>
              <a:t>again</a:t>
            </a:r>
            <a:endParaRPr lang="sv-SE"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3200" dirty="0" smtClean="0">
                <a:latin typeface="Arial" panose="020B0604020202020204" pitchFamily="34" charset="0"/>
                <a:cs typeface="Arial" panose="020B0604020202020204" pitchFamily="34" charset="0"/>
              </a:rPr>
              <a:t>The last </a:t>
            </a:r>
            <a:r>
              <a:rPr lang="sv-SE" sz="3200" dirty="0" err="1" smtClean="0">
                <a:latin typeface="Arial" panose="020B0604020202020204" pitchFamily="34" charset="0"/>
                <a:cs typeface="Arial" panose="020B0604020202020204" pitchFamily="34" charset="0"/>
              </a:rPr>
              <a:t>word</a:t>
            </a:r>
            <a:r>
              <a:rPr lang="sv-SE" sz="3200" dirty="0" smtClean="0">
                <a:latin typeface="Arial" panose="020B0604020202020204" pitchFamily="34" charset="0"/>
                <a:cs typeface="Arial" panose="020B0604020202020204" pitchFamily="34" charset="0"/>
              </a:rPr>
              <a:t> in </a:t>
            </a:r>
            <a:r>
              <a:rPr lang="sv-SE" sz="3200" dirty="0" err="1" smtClean="0">
                <a:latin typeface="Arial" panose="020B0604020202020204" pitchFamily="34" charset="0"/>
                <a:cs typeface="Arial" panose="020B0604020202020204" pitchFamily="34" charset="0"/>
              </a:rPr>
              <a:t>one</a:t>
            </a:r>
            <a:r>
              <a:rPr lang="sv-SE" sz="3200" dirty="0" smtClean="0">
                <a:latin typeface="Arial" panose="020B0604020202020204" pitchFamily="34" charset="0"/>
                <a:cs typeface="Arial" panose="020B0604020202020204" pitchFamily="34" charset="0"/>
              </a:rPr>
              <a:t> bar and the </a:t>
            </a:r>
            <a:r>
              <a:rPr lang="sv-SE" sz="3200" dirty="0" err="1" smtClean="0">
                <a:latin typeface="Arial" panose="020B0604020202020204" pitchFamily="34" charset="0"/>
                <a:cs typeface="Arial" panose="020B0604020202020204" pitchFamily="34" charset="0"/>
              </a:rPr>
              <a:t>first</a:t>
            </a:r>
            <a:r>
              <a:rPr lang="sv-SE" sz="3200" dirty="0" smtClean="0">
                <a:latin typeface="Arial" panose="020B0604020202020204" pitchFamily="34" charset="0"/>
                <a:cs typeface="Arial" panose="020B0604020202020204" pitchFamily="34" charset="0"/>
              </a:rPr>
              <a:t> </a:t>
            </a:r>
            <a:r>
              <a:rPr lang="sv-SE" sz="3200" dirty="0" err="1" smtClean="0">
                <a:latin typeface="Arial" panose="020B0604020202020204" pitchFamily="34" charset="0"/>
                <a:cs typeface="Arial" panose="020B0604020202020204" pitchFamily="34" charset="0"/>
              </a:rPr>
              <a:t>word</a:t>
            </a:r>
            <a:r>
              <a:rPr lang="sv-SE" sz="3200" dirty="0" smtClean="0">
                <a:latin typeface="Arial" panose="020B0604020202020204" pitchFamily="34" charset="0"/>
                <a:cs typeface="Arial" panose="020B0604020202020204" pitchFamily="34" charset="0"/>
              </a:rPr>
              <a:t> in the </a:t>
            </a:r>
            <a:r>
              <a:rPr lang="sv-SE" sz="3200" dirty="0" err="1" smtClean="0">
                <a:latin typeface="Arial" panose="020B0604020202020204" pitchFamily="34" charset="0"/>
                <a:cs typeface="Arial" panose="020B0604020202020204" pitchFamily="34" charset="0"/>
              </a:rPr>
              <a:t>next</a:t>
            </a:r>
            <a:r>
              <a:rPr lang="sv-SE" sz="3200" dirty="0" smtClean="0">
                <a:latin typeface="Arial" panose="020B0604020202020204" pitchFamily="34" charset="0"/>
                <a:cs typeface="Arial" panose="020B0604020202020204" pitchFamily="34" charset="0"/>
              </a:rPr>
              <a:t> bar </a:t>
            </a:r>
            <a:r>
              <a:rPr lang="sv-SE" sz="3200" dirty="0" err="1" smtClean="0">
                <a:latin typeface="Arial" panose="020B0604020202020204" pitchFamily="34" charset="0"/>
                <a:cs typeface="Arial" panose="020B0604020202020204" pitchFamily="34" charset="0"/>
              </a:rPr>
              <a:t>rhymes</a:t>
            </a:r>
            <a:endParaRPr lang="sv-S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317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95401" y="2144727"/>
            <a:ext cx="9601196" cy="572348"/>
          </a:xfrm>
        </p:spPr>
        <p:txBody>
          <a:bodyPr>
            <a:noAutofit/>
          </a:bodyPr>
          <a:lstStyle/>
          <a:p>
            <a:r>
              <a:rPr lang="en-US" sz="5400" b="1" dirty="0">
                <a:solidFill>
                  <a:srgbClr val="000000"/>
                </a:solidFill>
                <a:ea typeface="Calibri" panose="020F0502020204030204" pitchFamily="34" charset="0"/>
                <a:cs typeface="Arial" panose="020B0604020202020204" pitchFamily="34" charset="0"/>
              </a:rPr>
              <a:t>I’m In Love With It – Lucy Love</a:t>
            </a:r>
            <a:r>
              <a:rPr lang="sv-SE" sz="5400" b="1" dirty="0">
                <a:latin typeface="Calibri" panose="020F0502020204030204" pitchFamily="34" charset="0"/>
                <a:ea typeface="Calibri" panose="020F0502020204030204" pitchFamily="34" charset="0"/>
                <a:cs typeface="Arial" panose="020B0604020202020204" pitchFamily="34" charset="0"/>
              </a:rPr>
              <a:t/>
            </a:r>
            <a:br>
              <a:rPr lang="sv-SE" sz="5400" b="1" dirty="0">
                <a:latin typeface="Calibri" panose="020F0502020204030204" pitchFamily="34" charset="0"/>
                <a:ea typeface="Calibri" panose="020F0502020204030204" pitchFamily="34" charset="0"/>
                <a:cs typeface="Arial" panose="020B0604020202020204" pitchFamily="34" charset="0"/>
              </a:rPr>
            </a:br>
            <a:endParaRPr lang="sv-SE" sz="5400" b="1" dirty="0"/>
          </a:p>
        </p:txBody>
      </p:sp>
      <p:sp>
        <p:nvSpPr>
          <p:cNvPr id="6" name="textruta 5"/>
          <p:cNvSpPr txBox="1"/>
          <p:nvPr/>
        </p:nvSpPr>
        <p:spPr>
          <a:xfrm>
            <a:off x="992777" y="2978332"/>
            <a:ext cx="10546477" cy="2585323"/>
          </a:xfrm>
          <a:prstGeom prst="rect">
            <a:avLst/>
          </a:prstGeom>
          <a:noFill/>
        </p:spPr>
        <p:txBody>
          <a:bodyPr wrap="none" rtlCol="0">
            <a:spAutoFit/>
          </a:bodyPr>
          <a:lstStyle/>
          <a:p>
            <a:r>
              <a:rPr lang="en-US" sz="3600" dirty="0">
                <a:solidFill>
                  <a:srgbClr val="000000"/>
                </a:solidFill>
                <a:latin typeface="Arial" panose="020B0604020202020204" pitchFamily="34" charset="0"/>
                <a:ea typeface="Calibri" panose="020F0502020204030204" pitchFamily="34" charset="0"/>
              </a:rPr>
              <a:t>The beats make me high and feel extra </a:t>
            </a:r>
            <a:r>
              <a:rPr lang="en-US" sz="3600" b="1" u="sng" dirty="0">
                <a:solidFill>
                  <a:srgbClr val="C00000"/>
                </a:solidFill>
                <a:latin typeface="Arial" panose="020B0604020202020204" pitchFamily="34" charset="0"/>
                <a:ea typeface="Calibri" panose="020F0502020204030204" pitchFamily="34" charset="0"/>
              </a:rPr>
              <a:t>clean</a:t>
            </a:r>
            <a:r>
              <a:rPr lang="en-US" sz="3600" dirty="0">
                <a:solidFill>
                  <a:srgbClr val="000000"/>
                </a:solidFill>
                <a:latin typeface="Arial" panose="020B0604020202020204" pitchFamily="34" charset="0"/>
                <a:ea typeface="Calibri" panose="020F0502020204030204" pitchFamily="34" charset="0"/>
              </a:rPr>
              <a:t/>
            </a:r>
            <a:br>
              <a:rPr lang="en-US" sz="3600" dirty="0">
                <a:solidFill>
                  <a:srgbClr val="000000"/>
                </a:solidFill>
                <a:latin typeface="Arial" panose="020B0604020202020204" pitchFamily="34" charset="0"/>
                <a:ea typeface="Calibri" panose="020F0502020204030204" pitchFamily="34" charset="0"/>
              </a:rPr>
            </a:br>
            <a:r>
              <a:rPr lang="en-US" sz="3600" dirty="0">
                <a:solidFill>
                  <a:srgbClr val="000000"/>
                </a:solidFill>
                <a:latin typeface="Arial" panose="020B0604020202020204" pitchFamily="34" charset="0"/>
                <a:ea typeface="Calibri" panose="020F0502020204030204" pitchFamily="34" charset="0"/>
              </a:rPr>
              <a:t>The sub runs through my </a:t>
            </a:r>
            <a:r>
              <a:rPr lang="en-US" sz="3600" dirty="0" smtClean="0">
                <a:solidFill>
                  <a:srgbClr val="000000"/>
                </a:solidFill>
                <a:latin typeface="Arial" panose="020B0604020202020204" pitchFamily="34" charset="0"/>
                <a:ea typeface="Calibri" panose="020F0502020204030204" pitchFamily="34" charset="0"/>
              </a:rPr>
              <a:t>veins, </a:t>
            </a:r>
            <a:r>
              <a:rPr lang="en-US" sz="3600" dirty="0">
                <a:solidFill>
                  <a:srgbClr val="000000"/>
                </a:solidFill>
                <a:latin typeface="Arial" panose="020B0604020202020204" pitchFamily="34" charset="0"/>
                <a:ea typeface="Calibri" panose="020F0502020204030204" pitchFamily="34" charset="0"/>
              </a:rPr>
              <a:t>just like </a:t>
            </a:r>
            <a:r>
              <a:rPr lang="en-US" sz="3600" b="1" u="sng" dirty="0">
                <a:solidFill>
                  <a:srgbClr val="C00000"/>
                </a:solidFill>
                <a:latin typeface="Arial" panose="020B0604020202020204" pitchFamily="34" charset="0"/>
                <a:ea typeface="Calibri" panose="020F0502020204030204" pitchFamily="34" charset="0"/>
              </a:rPr>
              <a:t>morphine</a:t>
            </a:r>
            <a:r>
              <a:rPr lang="en-US" sz="3600" dirty="0">
                <a:solidFill>
                  <a:srgbClr val="000000"/>
                </a:solidFill>
                <a:latin typeface="Arial" panose="020B0604020202020204" pitchFamily="34" charset="0"/>
                <a:ea typeface="Calibri" panose="020F0502020204030204" pitchFamily="34" charset="0"/>
              </a:rPr>
              <a:t/>
            </a:r>
            <a:br>
              <a:rPr lang="en-US" sz="3600" dirty="0">
                <a:solidFill>
                  <a:srgbClr val="000000"/>
                </a:solidFill>
                <a:latin typeface="Arial" panose="020B0604020202020204" pitchFamily="34" charset="0"/>
                <a:ea typeface="Calibri" panose="020F0502020204030204" pitchFamily="34" charset="0"/>
              </a:rPr>
            </a:br>
            <a:r>
              <a:rPr lang="en-US" sz="3600" dirty="0">
                <a:solidFill>
                  <a:srgbClr val="000000"/>
                </a:solidFill>
                <a:latin typeface="Arial" panose="020B0604020202020204" pitchFamily="34" charset="0"/>
                <a:ea typeface="Calibri" panose="020F0502020204030204" pitchFamily="34" charset="0"/>
              </a:rPr>
              <a:t>Keeping me drowsy like I'm in a </a:t>
            </a:r>
            <a:r>
              <a:rPr lang="en-US" sz="3600" b="1" u="sng" dirty="0">
                <a:solidFill>
                  <a:srgbClr val="C00000"/>
                </a:solidFill>
                <a:latin typeface="Arial" panose="020B0604020202020204" pitchFamily="34" charset="0"/>
                <a:ea typeface="Calibri" panose="020F0502020204030204" pitchFamily="34" charset="0"/>
              </a:rPr>
              <a:t>dream</a:t>
            </a:r>
            <a:r>
              <a:rPr lang="en-US" sz="3600" dirty="0">
                <a:solidFill>
                  <a:srgbClr val="000000"/>
                </a:solidFill>
                <a:latin typeface="Arial" panose="020B0604020202020204" pitchFamily="34" charset="0"/>
                <a:ea typeface="Calibri" panose="020F0502020204030204" pitchFamily="34" charset="0"/>
              </a:rPr>
              <a:t/>
            </a:r>
            <a:br>
              <a:rPr lang="en-US" sz="3600" dirty="0">
                <a:solidFill>
                  <a:srgbClr val="000000"/>
                </a:solidFill>
                <a:latin typeface="Arial" panose="020B0604020202020204" pitchFamily="34" charset="0"/>
                <a:ea typeface="Calibri" panose="020F0502020204030204" pitchFamily="34" charset="0"/>
              </a:rPr>
            </a:br>
            <a:r>
              <a:rPr lang="en-US" sz="3600" dirty="0">
                <a:solidFill>
                  <a:srgbClr val="000000"/>
                </a:solidFill>
                <a:latin typeface="Arial" panose="020B0604020202020204" pitchFamily="34" charset="0"/>
                <a:ea typeface="Calibri" panose="020F0502020204030204" pitchFamily="34" charset="0"/>
              </a:rPr>
              <a:t>So that when I look around nothing is like it </a:t>
            </a:r>
            <a:r>
              <a:rPr lang="en-US" sz="3600" b="1" u="sng" dirty="0">
                <a:solidFill>
                  <a:srgbClr val="C00000"/>
                </a:solidFill>
                <a:latin typeface="Arial" panose="020B0604020202020204" pitchFamily="34" charset="0"/>
                <a:ea typeface="Calibri" panose="020F0502020204030204" pitchFamily="34" charset="0"/>
              </a:rPr>
              <a:t>seems</a:t>
            </a:r>
            <a:endParaRPr lang="sv-SE" sz="3600" b="1" u="sng" dirty="0">
              <a:solidFill>
                <a:srgbClr val="C00000"/>
              </a:solidFill>
            </a:endParaRPr>
          </a:p>
          <a:p>
            <a:endParaRPr lang="sv-SE" dirty="0"/>
          </a:p>
        </p:txBody>
      </p:sp>
    </p:spTree>
    <p:extLst>
      <p:ext uri="{BB962C8B-B14F-4D97-AF65-F5344CB8AC3E}">
        <p14:creationId xmlns:p14="http://schemas.microsoft.com/office/powerpoint/2010/main" val="2430957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18457" y="1031967"/>
            <a:ext cx="10763794" cy="1179105"/>
          </a:xfrm>
          <a:prstGeom prst="rect">
            <a:avLst/>
          </a:prstGeom>
        </p:spPr>
        <p:txBody>
          <a:bodyPr wrap="square">
            <a:spAutoFit/>
          </a:bodyPr>
          <a:lstStyle/>
          <a:p>
            <a:pPr algn="ctr">
              <a:lnSpc>
                <a:spcPct val="107000"/>
              </a:lnSpc>
              <a:spcAft>
                <a:spcPts val="800"/>
              </a:spcAft>
            </a:pPr>
            <a:r>
              <a:rPr lang="en-US" sz="6600" dirty="0">
                <a:solidFill>
                  <a:srgbClr val="000000"/>
                </a:solidFill>
                <a:latin typeface="+mj-lt"/>
                <a:ea typeface="Calibri" panose="020F0502020204030204" pitchFamily="34" charset="0"/>
                <a:cs typeface="Arial" panose="020B0604020202020204" pitchFamily="34" charset="0"/>
              </a:rPr>
              <a:t> </a:t>
            </a:r>
            <a:r>
              <a:rPr lang="en-US" sz="6600" b="1" dirty="0">
                <a:solidFill>
                  <a:srgbClr val="000000"/>
                </a:solidFill>
                <a:latin typeface="+mj-lt"/>
                <a:ea typeface="Calibri" panose="020F0502020204030204" pitchFamily="34" charset="0"/>
                <a:cs typeface="Arial" panose="020B0604020202020204" pitchFamily="34" charset="0"/>
              </a:rPr>
              <a:t>C</a:t>
            </a:r>
            <a:r>
              <a:rPr lang="en-US" sz="6600" b="1" dirty="0" smtClean="0">
                <a:solidFill>
                  <a:srgbClr val="000000"/>
                </a:solidFill>
                <a:latin typeface="+mj-lt"/>
                <a:ea typeface="Calibri" panose="020F0502020204030204" pitchFamily="34" charset="0"/>
                <a:cs typeface="Arial" panose="020B0604020202020204" pitchFamily="34" charset="0"/>
              </a:rPr>
              <a:t>all and respond</a:t>
            </a:r>
            <a:endParaRPr lang="sv-SE" sz="6600" b="1" dirty="0">
              <a:latin typeface="+mj-lt"/>
              <a:ea typeface="Calibri" panose="020F0502020204030204" pitchFamily="34" charset="0"/>
              <a:cs typeface="Arial" panose="020B0604020202020204" pitchFamily="34" charset="0"/>
            </a:endParaRPr>
          </a:p>
        </p:txBody>
      </p:sp>
      <p:sp>
        <p:nvSpPr>
          <p:cNvPr id="3" name="textruta 2"/>
          <p:cNvSpPr txBox="1"/>
          <p:nvPr/>
        </p:nvSpPr>
        <p:spPr>
          <a:xfrm>
            <a:off x="999308" y="2495006"/>
            <a:ext cx="10202092" cy="2554545"/>
          </a:xfrm>
          <a:prstGeom prst="rect">
            <a:avLst/>
          </a:prstGeom>
          <a:noFill/>
        </p:spPr>
        <p:txBody>
          <a:bodyPr wrap="square" rtlCol="0">
            <a:spAutoFit/>
          </a:bodyPr>
          <a:lstStyle/>
          <a:p>
            <a:pPr algn="ctr"/>
            <a:r>
              <a:rPr lang="sv-SE" sz="4000" dirty="0" err="1" smtClean="0">
                <a:latin typeface="Arial" panose="020B0604020202020204" pitchFamily="34" charset="0"/>
                <a:cs typeface="Arial" panose="020B0604020202020204" pitchFamily="34" charset="0"/>
              </a:rPr>
              <a:t>We</a:t>
            </a:r>
            <a:r>
              <a:rPr lang="sv-SE" sz="4000" dirty="0" smtClean="0">
                <a:latin typeface="Arial" panose="020B0604020202020204" pitchFamily="34" charset="0"/>
                <a:cs typeface="Arial" panose="020B0604020202020204" pitchFamily="34" charset="0"/>
              </a:rPr>
              <a:t> </a:t>
            </a:r>
            <a:r>
              <a:rPr lang="sv-SE" sz="4000" dirty="0" err="1" smtClean="0">
                <a:latin typeface="Arial" panose="020B0604020202020204" pitchFamily="34" charset="0"/>
                <a:cs typeface="Arial" panose="020B0604020202020204" pitchFamily="34" charset="0"/>
              </a:rPr>
              <a:t>are</a:t>
            </a:r>
            <a:r>
              <a:rPr lang="sv-SE" sz="4000" dirty="0" smtClean="0">
                <a:latin typeface="Arial" panose="020B0604020202020204" pitchFamily="34" charset="0"/>
                <a:cs typeface="Arial" panose="020B0604020202020204" pitchFamily="34" charset="0"/>
              </a:rPr>
              <a:t> </a:t>
            </a:r>
            <a:r>
              <a:rPr lang="sv-SE" sz="4000" dirty="0" err="1" smtClean="0">
                <a:latin typeface="Arial" panose="020B0604020202020204" pitchFamily="34" charset="0"/>
                <a:cs typeface="Arial" panose="020B0604020202020204" pitchFamily="34" charset="0"/>
              </a:rPr>
              <a:t>here</a:t>
            </a:r>
            <a:r>
              <a:rPr lang="sv-SE" sz="4000" dirty="0" smtClean="0">
                <a:latin typeface="Arial" panose="020B0604020202020204" pitchFamily="34" charset="0"/>
                <a:cs typeface="Arial" panose="020B0604020202020204" pitchFamily="34" charset="0"/>
              </a:rPr>
              <a:t> </a:t>
            </a:r>
            <a:r>
              <a:rPr lang="sv-SE" sz="4000" dirty="0" err="1">
                <a:solidFill>
                  <a:srgbClr val="C00000"/>
                </a:solidFill>
                <a:latin typeface="Arial" panose="020B0604020202020204" pitchFamily="34" charset="0"/>
                <a:cs typeface="Arial" panose="020B0604020202020204" pitchFamily="34" charset="0"/>
              </a:rPr>
              <a:t>t</a:t>
            </a:r>
            <a:r>
              <a:rPr lang="sv-SE" sz="4000" dirty="0" err="1" smtClean="0">
                <a:solidFill>
                  <a:srgbClr val="C00000"/>
                </a:solidFill>
                <a:latin typeface="Arial" panose="020B0604020202020204" pitchFamily="34" charset="0"/>
                <a:cs typeface="Arial" panose="020B0604020202020204" pitchFamily="34" charset="0"/>
              </a:rPr>
              <a:t>ogether</a:t>
            </a:r>
            <a:r>
              <a:rPr lang="sv-SE" sz="4000" dirty="0" smtClean="0">
                <a:latin typeface="Arial" panose="020B0604020202020204" pitchFamily="34" charset="0"/>
                <a:cs typeface="Arial" panose="020B0604020202020204" pitchFamily="34" charset="0"/>
              </a:rPr>
              <a:t/>
            </a:r>
            <a:br>
              <a:rPr lang="sv-SE" sz="4000" dirty="0" smtClean="0">
                <a:latin typeface="Arial" panose="020B0604020202020204" pitchFamily="34" charset="0"/>
                <a:cs typeface="Arial" panose="020B0604020202020204" pitchFamily="34" charset="0"/>
              </a:rPr>
            </a:br>
            <a:r>
              <a:rPr lang="sv-SE" sz="4000" dirty="0" smtClean="0">
                <a:latin typeface="Arial" panose="020B0604020202020204" pitchFamily="34" charset="0"/>
                <a:cs typeface="Arial" panose="020B0604020202020204" pitchFamily="34" charset="0"/>
              </a:rPr>
              <a:t>From </a:t>
            </a:r>
            <a:r>
              <a:rPr lang="sv-SE" sz="4000" dirty="0" err="1" smtClean="0">
                <a:latin typeface="Arial" panose="020B0604020202020204" pitchFamily="34" charset="0"/>
                <a:cs typeface="Arial" panose="020B0604020202020204" pitchFamily="34" charset="0"/>
              </a:rPr>
              <a:t>east</a:t>
            </a:r>
            <a:r>
              <a:rPr lang="sv-SE" sz="4000" dirty="0" smtClean="0">
                <a:latin typeface="Arial" panose="020B0604020202020204" pitchFamily="34" charset="0"/>
                <a:cs typeface="Arial" panose="020B0604020202020204" pitchFamily="34" charset="0"/>
              </a:rPr>
              <a:t> to the </a:t>
            </a:r>
            <a:r>
              <a:rPr lang="sv-SE" sz="4000" dirty="0" err="1" smtClean="0">
                <a:solidFill>
                  <a:srgbClr val="0070C0"/>
                </a:solidFill>
                <a:latin typeface="Arial" panose="020B0604020202020204" pitchFamily="34" charset="0"/>
                <a:cs typeface="Arial" panose="020B0604020202020204" pitchFamily="34" charset="0"/>
              </a:rPr>
              <a:t>west</a:t>
            </a:r>
            <a:endParaRPr lang="sv-SE" sz="4000" dirty="0" smtClean="0">
              <a:solidFill>
                <a:srgbClr val="0070C0"/>
              </a:solidFill>
              <a:latin typeface="Arial" panose="020B0604020202020204" pitchFamily="34" charset="0"/>
              <a:cs typeface="Arial" panose="020B0604020202020204" pitchFamily="34" charset="0"/>
            </a:endParaRPr>
          </a:p>
          <a:p>
            <a:pPr algn="ctr"/>
            <a:r>
              <a:rPr lang="sv-SE" sz="4000" dirty="0" err="1" smtClean="0">
                <a:latin typeface="Arial" panose="020B0604020202020204" pitchFamily="34" charset="0"/>
                <a:cs typeface="Arial" panose="020B0604020202020204" pitchFamily="34" charset="0"/>
              </a:rPr>
              <a:t>We</a:t>
            </a:r>
            <a:r>
              <a:rPr lang="sv-SE" sz="4000" dirty="0">
                <a:latin typeface="Arial" panose="020B0604020202020204" pitchFamily="34" charset="0"/>
                <a:cs typeface="Arial" panose="020B0604020202020204" pitchFamily="34" charset="0"/>
              </a:rPr>
              <a:t> </a:t>
            </a:r>
            <a:r>
              <a:rPr lang="sv-SE" sz="4000" dirty="0" err="1" smtClean="0">
                <a:latin typeface="Arial" panose="020B0604020202020204" pitchFamily="34" charset="0"/>
                <a:cs typeface="Arial" panose="020B0604020202020204" pitchFamily="34" charset="0"/>
              </a:rPr>
              <a:t>will</a:t>
            </a:r>
            <a:r>
              <a:rPr lang="sv-SE" sz="4000" dirty="0" smtClean="0">
                <a:latin typeface="Arial" panose="020B0604020202020204" pitchFamily="34" charset="0"/>
                <a:cs typeface="Arial" panose="020B0604020202020204" pitchFamily="34" charset="0"/>
              </a:rPr>
              <a:t> be </a:t>
            </a:r>
            <a:r>
              <a:rPr lang="sv-SE" sz="4000" dirty="0" err="1" smtClean="0">
                <a:latin typeface="Arial" panose="020B0604020202020204" pitchFamily="34" charset="0"/>
                <a:cs typeface="Arial" panose="020B0604020202020204" pitchFamily="34" charset="0"/>
              </a:rPr>
              <a:t>friends</a:t>
            </a:r>
            <a:r>
              <a:rPr lang="sv-SE" sz="4000" dirty="0" smtClean="0">
                <a:latin typeface="Arial" panose="020B0604020202020204" pitchFamily="34" charset="0"/>
                <a:cs typeface="Arial" panose="020B0604020202020204" pitchFamily="34" charset="0"/>
              </a:rPr>
              <a:t> </a:t>
            </a:r>
            <a:r>
              <a:rPr lang="sv-SE" sz="4000" dirty="0" err="1" smtClean="0">
                <a:solidFill>
                  <a:srgbClr val="C00000"/>
                </a:solidFill>
                <a:latin typeface="Arial" panose="020B0604020202020204" pitchFamily="34" charset="0"/>
                <a:cs typeface="Arial" panose="020B0604020202020204" pitchFamily="34" charset="0"/>
              </a:rPr>
              <a:t>forever</a:t>
            </a:r>
            <a:endParaRPr lang="sv-SE" sz="4000" dirty="0" smtClean="0">
              <a:solidFill>
                <a:srgbClr val="C00000"/>
              </a:solidFill>
              <a:latin typeface="Arial" panose="020B0604020202020204" pitchFamily="34" charset="0"/>
              <a:cs typeface="Arial" panose="020B0604020202020204" pitchFamily="34" charset="0"/>
            </a:endParaRPr>
          </a:p>
          <a:p>
            <a:pPr algn="ctr"/>
            <a:r>
              <a:rPr lang="sv-SE" sz="4000" dirty="0" smtClean="0">
                <a:latin typeface="Arial" panose="020B0604020202020204" pitchFamily="34" charset="0"/>
                <a:cs typeface="Arial" panose="020B0604020202020204" pitchFamily="34" charset="0"/>
              </a:rPr>
              <a:t>Just </a:t>
            </a:r>
            <a:r>
              <a:rPr lang="sv-SE" sz="4000" dirty="0" err="1" smtClean="0">
                <a:latin typeface="Arial" panose="020B0604020202020204" pitchFamily="34" charset="0"/>
                <a:cs typeface="Arial" panose="020B0604020202020204" pitchFamily="34" charset="0"/>
              </a:rPr>
              <a:t>simply</a:t>
            </a:r>
            <a:r>
              <a:rPr lang="sv-SE" sz="4000" dirty="0" smtClean="0">
                <a:latin typeface="Arial" panose="020B0604020202020204" pitchFamily="34" charset="0"/>
                <a:cs typeface="Arial" panose="020B0604020202020204" pitchFamily="34" charset="0"/>
              </a:rPr>
              <a:t> the </a:t>
            </a:r>
            <a:r>
              <a:rPr lang="sv-SE" sz="4000" dirty="0" smtClean="0">
                <a:solidFill>
                  <a:srgbClr val="0070C0"/>
                </a:solidFill>
                <a:latin typeface="Arial" panose="020B0604020202020204" pitchFamily="34" charset="0"/>
                <a:cs typeface="Arial" panose="020B0604020202020204" pitchFamily="34" charset="0"/>
              </a:rPr>
              <a:t>best</a:t>
            </a:r>
            <a:endParaRPr lang="sv-SE"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60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95401" y="2144727"/>
            <a:ext cx="9601196" cy="572348"/>
          </a:xfrm>
        </p:spPr>
        <p:txBody>
          <a:bodyPr>
            <a:noAutofit/>
          </a:bodyPr>
          <a:lstStyle/>
          <a:p>
            <a:r>
              <a:rPr lang="en-US" sz="5400" b="1" dirty="0" smtClean="0">
                <a:solidFill>
                  <a:srgbClr val="000000"/>
                </a:solidFill>
                <a:ea typeface="Calibri" panose="020F0502020204030204" pitchFamily="34" charset="0"/>
                <a:cs typeface="Arial" panose="020B0604020202020204" pitchFamily="34" charset="0"/>
              </a:rPr>
              <a:t>Vi – Frida Scar</a:t>
            </a:r>
            <a:r>
              <a:rPr lang="sv-SE" sz="5400" b="1" dirty="0">
                <a:latin typeface="Calibri" panose="020F0502020204030204" pitchFamily="34" charset="0"/>
                <a:ea typeface="Calibri" panose="020F0502020204030204" pitchFamily="34" charset="0"/>
                <a:cs typeface="Arial" panose="020B0604020202020204" pitchFamily="34" charset="0"/>
              </a:rPr>
              <a:t/>
            </a:r>
            <a:br>
              <a:rPr lang="sv-SE" sz="5400" b="1" dirty="0">
                <a:latin typeface="Calibri" panose="020F0502020204030204" pitchFamily="34" charset="0"/>
                <a:ea typeface="Calibri" panose="020F0502020204030204" pitchFamily="34" charset="0"/>
                <a:cs typeface="Arial" panose="020B0604020202020204" pitchFamily="34" charset="0"/>
              </a:rPr>
            </a:br>
            <a:endParaRPr lang="sv-SE" sz="5400" b="1" dirty="0"/>
          </a:p>
        </p:txBody>
      </p:sp>
      <p:sp>
        <p:nvSpPr>
          <p:cNvPr id="3" name="Rektangel 2"/>
          <p:cNvSpPr/>
          <p:nvPr/>
        </p:nvSpPr>
        <p:spPr>
          <a:xfrm>
            <a:off x="757647" y="2828836"/>
            <a:ext cx="10750730" cy="2062103"/>
          </a:xfrm>
          <a:prstGeom prst="rect">
            <a:avLst/>
          </a:prstGeom>
        </p:spPr>
        <p:txBody>
          <a:bodyPr wrap="square">
            <a:spAutoFit/>
          </a:bodyPr>
          <a:lstStyle/>
          <a:p>
            <a:r>
              <a:rPr lang="sv-SE" sz="3200" dirty="0">
                <a:latin typeface="Arial" panose="020B0604020202020204" pitchFamily="34" charset="0"/>
                <a:cs typeface="Arial" panose="020B0604020202020204" pitchFamily="34" charset="0"/>
              </a:rPr>
              <a:t>Dom vill att vi ska </a:t>
            </a:r>
            <a:r>
              <a:rPr lang="sv-SE" sz="3200" b="1" u="sng" dirty="0">
                <a:solidFill>
                  <a:srgbClr val="002060"/>
                </a:solidFill>
                <a:latin typeface="Arial" panose="020B0604020202020204" pitchFamily="34" charset="0"/>
                <a:cs typeface="Arial" panose="020B0604020202020204" pitchFamily="34" charset="0"/>
              </a:rPr>
              <a:t>jävlas</a:t>
            </a:r>
            <a:r>
              <a:rPr lang="sv-SE" sz="3200" dirty="0">
                <a:latin typeface="Arial" panose="020B0604020202020204" pitchFamily="34" charset="0"/>
                <a:cs typeface="Arial" panose="020B0604020202020204" pitchFamily="34" charset="0"/>
              </a:rPr>
              <a:t>, trycka ner </a:t>
            </a:r>
            <a:r>
              <a:rPr lang="sv-SE" sz="3200" b="1" u="sng" dirty="0">
                <a:solidFill>
                  <a:srgbClr val="C00000"/>
                </a:solidFill>
                <a:latin typeface="Arial" panose="020B0604020202020204" pitchFamily="34" charset="0"/>
                <a:cs typeface="Arial" panose="020B0604020202020204" pitchFamily="34" charset="0"/>
              </a:rPr>
              <a:t>varann</a:t>
            </a:r>
          </a:p>
          <a:p>
            <a:r>
              <a:rPr lang="sv-SE" sz="3200" dirty="0">
                <a:latin typeface="Arial" panose="020B0604020202020204" pitchFamily="34" charset="0"/>
                <a:cs typeface="Arial" panose="020B0604020202020204" pitchFamily="34" charset="0"/>
              </a:rPr>
              <a:t>Dom vill att vi ska </a:t>
            </a:r>
            <a:r>
              <a:rPr lang="sv-SE" sz="3200" b="1" u="sng" dirty="0">
                <a:solidFill>
                  <a:srgbClr val="002060"/>
                </a:solidFill>
                <a:latin typeface="Arial" panose="020B0604020202020204" pitchFamily="34" charset="0"/>
                <a:cs typeface="Arial" panose="020B0604020202020204" pitchFamily="34" charset="0"/>
              </a:rPr>
              <a:t>tävla</a:t>
            </a:r>
            <a:r>
              <a:rPr lang="sv-SE" sz="3200" dirty="0">
                <a:latin typeface="Arial" panose="020B0604020202020204" pitchFamily="34" charset="0"/>
                <a:cs typeface="Arial" panose="020B0604020202020204" pitchFamily="34" charset="0"/>
              </a:rPr>
              <a:t> fult, kniv i ryggen, ingen </a:t>
            </a:r>
            <a:r>
              <a:rPr lang="sv-SE" sz="3200" b="1" u="sng" dirty="0">
                <a:solidFill>
                  <a:srgbClr val="C00000"/>
                </a:solidFill>
                <a:latin typeface="Arial" panose="020B0604020202020204" pitchFamily="34" charset="0"/>
                <a:cs typeface="Arial" panose="020B0604020202020204" pitchFamily="34" charset="0"/>
              </a:rPr>
              <a:t>skam</a:t>
            </a:r>
          </a:p>
          <a:p>
            <a:r>
              <a:rPr lang="sv-SE" sz="3200" dirty="0">
                <a:latin typeface="Arial" panose="020B0604020202020204" pitchFamily="34" charset="0"/>
                <a:cs typeface="Arial" panose="020B0604020202020204" pitchFamily="34" charset="0"/>
              </a:rPr>
              <a:t>Dom vill att vi ska </a:t>
            </a:r>
            <a:r>
              <a:rPr lang="sv-SE" sz="3200" b="1" u="sng" dirty="0">
                <a:solidFill>
                  <a:srgbClr val="002060"/>
                </a:solidFill>
                <a:latin typeface="Arial" panose="020B0604020202020204" pitchFamily="34" charset="0"/>
                <a:cs typeface="Arial" panose="020B0604020202020204" pitchFamily="34" charset="0"/>
              </a:rPr>
              <a:t>stävjas</a:t>
            </a:r>
            <a:r>
              <a:rPr lang="sv-SE" sz="3200" dirty="0">
                <a:latin typeface="Arial" panose="020B0604020202020204" pitchFamily="34" charset="0"/>
                <a:cs typeface="Arial" panose="020B0604020202020204" pitchFamily="34" charset="0"/>
              </a:rPr>
              <a:t>, främja </a:t>
            </a:r>
            <a:r>
              <a:rPr lang="sv-SE" sz="3200" b="1" u="sng" dirty="0">
                <a:solidFill>
                  <a:srgbClr val="C00000"/>
                </a:solidFill>
                <a:latin typeface="Arial" panose="020B0604020202020204" pitchFamily="34" charset="0"/>
                <a:cs typeface="Arial" panose="020B0604020202020204" pitchFamily="34" charset="0"/>
              </a:rPr>
              <a:t>konkurrens</a:t>
            </a:r>
          </a:p>
          <a:p>
            <a:r>
              <a:rPr lang="sv-SE" sz="3200" dirty="0">
                <a:latin typeface="Arial" panose="020B0604020202020204" pitchFamily="34" charset="0"/>
                <a:cs typeface="Arial" panose="020B0604020202020204" pitchFamily="34" charset="0"/>
              </a:rPr>
              <a:t>Dom vill att vi ska </a:t>
            </a:r>
            <a:r>
              <a:rPr lang="sv-SE" sz="3200" b="1" u="sng" dirty="0">
                <a:solidFill>
                  <a:srgbClr val="002060"/>
                </a:solidFill>
                <a:latin typeface="Arial" panose="020B0604020202020204" pitchFamily="34" charset="0"/>
                <a:cs typeface="Arial" panose="020B0604020202020204" pitchFamily="34" charset="0"/>
              </a:rPr>
              <a:t>sträva</a:t>
            </a:r>
            <a:r>
              <a:rPr lang="sv-SE" sz="3200" dirty="0">
                <a:latin typeface="Arial" panose="020B0604020202020204" pitchFamily="34" charset="0"/>
                <a:cs typeface="Arial" panose="020B0604020202020204" pitchFamily="34" charset="0"/>
              </a:rPr>
              <a:t> själva, kicka nedåt, slå oss </a:t>
            </a:r>
            <a:r>
              <a:rPr lang="sv-SE" sz="3200" b="1" u="sng" dirty="0">
                <a:solidFill>
                  <a:srgbClr val="C00000"/>
                </a:solidFill>
                <a:latin typeface="Arial" panose="020B0604020202020204" pitchFamily="34" charset="0"/>
                <a:cs typeface="Arial" panose="020B0604020202020204" pitchFamily="34" charset="0"/>
              </a:rPr>
              <a:t>fram</a:t>
            </a:r>
          </a:p>
        </p:txBody>
      </p:sp>
    </p:spTree>
    <p:extLst>
      <p:ext uri="{BB962C8B-B14F-4D97-AF65-F5344CB8AC3E}">
        <p14:creationId xmlns:p14="http://schemas.microsoft.com/office/powerpoint/2010/main" val="2235911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t">
  <a:themeElements>
    <a:clrScheme name="Organiskt">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skt">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kt">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962</Words>
  <Application>Microsoft Office PowerPoint</Application>
  <PresentationFormat>Bredbild</PresentationFormat>
  <Paragraphs>70</Paragraphs>
  <Slides>13</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Garamond</vt:lpstr>
      <vt:lpstr>Programme</vt:lpstr>
      <vt:lpstr>Organiskt</vt:lpstr>
      <vt:lpstr>PowerPoint-presentation</vt:lpstr>
      <vt:lpstr>PowerPoint-presentation</vt:lpstr>
      <vt:lpstr>PowerPoint-presentation</vt:lpstr>
      <vt:lpstr>WHAT TO WRITE-THEME</vt:lpstr>
      <vt:lpstr>HOW TO WRITE - CONSTRUCTION</vt:lpstr>
      <vt:lpstr>HOW TO WRITE - RHYMES</vt:lpstr>
      <vt:lpstr>I’m In Love With It – Lucy Love </vt:lpstr>
      <vt:lpstr>PowerPoint-presentation</vt:lpstr>
      <vt:lpstr>Vi – Frida Scar </vt:lpstr>
      <vt:lpstr>METAPHORS</vt:lpstr>
      <vt:lpstr>PowerPoint-presentation</vt:lpstr>
      <vt:lpstr>PowerPoint-presentation</vt:lpstr>
      <vt:lpstr>CONTACT FRIDA SCAR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Ludvig Königsson</dc:creator>
  <cp:lastModifiedBy>Frida Olsson</cp:lastModifiedBy>
  <cp:revision>136</cp:revision>
  <dcterms:created xsi:type="dcterms:W3CDTF">2015-09-16T22:25:49Z</dcterms:created>
  <dcterms:modified xsi:type="dcterms:W3CDTF">2023-04-21T10:41:28Z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7ec7-9d72-45d8-8205-d08f4e51a45d_Enabled">
    <vt:lpwstr>true</vt:lpwstr>
  </property>
  <property fmtid="{D5CDD505-2E9C-101B-9397-08002B2CF9AE}" pid="3" name="MSIP_Label_83307ec7-9d72-45d8-8205-d08f4e51a45d_SetDate">
    <vt:lpwstr>2022-11-24T09:53:02Z</vt:lpwstr>
  </property>
  <property fmtid="{D5CDD505-2E9C-101B-9397-08002B2CF9AE}" pid="4" name="MSIP_Label_83307ec7-9d72-45d8-8205-d08f4e51a45d_Method">
    <vt:lpwstr>Privileged</vt:lpwstr>
  </property>
  <property fmtid="{D5CDD505-2E9C-101B-9397-08002B2CF9AE}" pid="5" name="MSIP_Label_83307ec7-9d72-45d8-8205-d08f4e51a45d_Name">
    <vt:lpwstr>83307ec7-9d72-45d8-8205-d08f4e51a45d</vt:lpwstr>
  </property>
  <property fmtid="{D5CDD505-2E9C-101B-9397-08002B2CF9AE}" pid="6" name="MSIP_Label_83307ec7-9d72-45d8-8205-d08f4e51a45d_SiteId">
    <vt:lpwstr>e6f51813-fc80-4326-8676-05ca09c823a2</vt:lpwstr>
  </property>
  <property fmtid="{D5CDD505-2E9C-101B-9397-08002B2CF9AE}" pid="7" name="MSIP_Label_83307ec7-9d72-45d8-8205-d08f4e51a45d_ActionId">
    <vt:lpwstr>475965a3-af9d-4a04-80c0-38173047a47a</vt:lpwstr>
  </property>
  <property fmtid="{D5CDD505-2E9C-101B-9397-08002B2CF9AE}" pid="8" name="MSIP_Label_83307ec7-9d72-45d8-8205-d08f4e51a45d_ContentBits">
    <vt:lpwstr>0</vt:lpwstr>
  </property>
</Properties>
</file>